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4"/>
  </p:notesMasterIdLst>
  <p:sldIdLst>
    <p:sldId id="257" r:id="rId2"/>
    <p:sldId id="736" r:id="rId3"/>
    <p:sldId id="777" r:id="rId4"/>
    <p:sldId id="778" r:id="rId5"/>
    <p:sldId id="779" r:id="rId6"/>
    <p:sldId id="780" r:id="rId7"/>
    <p:sldId id="781" r:id="rId8"/>
    <p:sldId id="782" r:id="rId9"/>
    <p:sldId id="783" r:id="rId10"/>
    <p:sldId id="784" r:id="rId11"/>
    <p:sldId id="785" r:id="rId12"/>
    <p:sldId id="78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34" autoAdjust="0"/>
    <p:restoredTop sz="74201" autoAdjust="0"/>
  </p:normalViewPr>
  <p:slideViewPr>
    <p:cSldViewPr snapToGrid="0">
      <p:cViewPr varScale="1">
        <p:scale>
          <a:sx n="84" d="100"/>
          <a:sy n="84" d="100"/>
        </p:scale>
        <p:origin x="186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t>2024/11/12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t>‹#›</a:t>
            </a:fld>
            <a:endParaRPr lang="zh-CN" altLang="en-US"/>
          </a:p>
        </p:txBody>
      </p:sp>
    </p:spTree>
    <p:extLst>
      <p:ext uri="{BB962C8B-B14F-4D97-AF65-F5344CB8AC3E}">
        <p14:creationId xmlns:p14="http://schemas.microsoft.com/office/powerpoint/2010/main" val="170112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2</a:t>
            </a:fld>
            <a:endParaRPr lang="en-US" altLang="zh-CN"/>
          </a:p>
        </p:txBody>
      </p:sp>
    </p:spTree>
    <p:extLst>
      <p:ext uri="{BB962C8B-B14F-4D97-AF65-F5344CB8AC3E}">
        <p14:creationId xmlns:p14="http://schemas.microsoft.com/office/powerpoint/2010/main" val="2393221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在一个空间中</a:t>
            </a:r>
            <a:r>
              <a:rPr lang="en-US" altLang="zh-CN" dirty="0"/>
              <a:t>, </a:t>
            </a:r>
            <a:r>
              <a:rPr lang="zh-CN" altLang="en-US" dirty="0"/>
              <a:t>能够几乎垂直的向量数量会随着维度的增加而呈指数增长</a:t>
            </a:r>
            <a:endParaRPr lang="en-US" altLang="zh-CN" dirty="0"/>
          </a:p>
          <a:p>
            <a:r>
              <a:rPr lang="zh-CN" altLang="en-US" dirty="0"/>
              <a:t>稀疏自动编码器能够尝试提取真实特征</a:t>
            </a:r>
            <a:r>
              <a:rPr lang="en-US" altLang="zh-CN" dirty="0"/>
              <a:t>. </a:t>
            </a:r>
            <a:r>
              <a:rPr lang="zh-CN" altLang="en-US" dirty="0"/>
              <a:t>用于做可解释的相关研究</a:t>
            </a:r>
          </a:p>
        </p:txBody>
      </p:sp>
      <p:sp>
        <p:nvSpPr>
          <p:cNvPr id="4" name="灯片编号占位符 3"/>
          <p:cNvSpPr>
            <a:spLocks noGrp="1"/>
          </p:cNvSpPr>
          <p:nvPr>
            <p:ph type="sldNum" sz="quarter" idx="5"/>
          </p:nvPr>
        </p:nvSpPr>
        <p:spPr/>
        <p:txBody>
          <a:bodyPr/>
          <a:lstStyle/>
          <a:p>
            <a:fld id="{EF20B82E-EF7D-4A61-B6BF-9954BCE8AF0C}" type="slidenum">
              <a:rPr lang="zh-CN" altLang="en-US" smtClean="0"/>
              <a:t>12</a:t>
            </a:fld>
            <a:endParaRPr lang="zh-CN" altLang="en-US"/>
          </a:p>
        </p:txBody>
      </p:sp>
    </p:spTree>
    <p:extLst>
      <p:ext uri="{BB962C8B-B14F-4D97-AF65-F5344CB8AC3E}">
        <p14:creationId xmlns:p14="http://schemas.microsoft.com/office/powerpoint/2010/main" val="77971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Input Embedding</a:t>
            </a:r>
            <a:r>
              <a:rPr lang="zh-CN" altLang="en-US" dirty="0"/>
              <a:t>和</a:t>
            </a:r>
            <a:r>
              <a:rPr lang="en-US" altLang="zh-CN" dirty="0"/>
              <a:t>Output Embedding</a:t>
            </a:r>
            <a:r>
              <a:rPr lang="zh-CN" altLang="en-US" dirty="0"/>
              <a:t>以及后面的</a:t>
            </a:r>
            <a:r>
              <a:rPr lang="en-US" altLang="zh-CN" dirty="0" err="1"/>
              <a:t>linear&amp;Softmax</a:t>
            </a:r>
            <a:r>
              <a:rPr lang="zh-CN" altLang="en-US" dirty="0"/>
              <a:t>共享权重矩阵</a:t>
            </a:r>
          </a:p>
        </p:txBody>
      </p:sp>
      <p:sp>
        <p:nvSpPr>
          <p:cNvPr id="4" name="灯片编号占位符 3"/>
          <p:cNvSpPr>
            <a:spLocks noGrp="1"/>
          </p:cNvSpPr>
          <p:nvPr>
            <p:ph type="sldNum" sz="quarter" idx="5"/>
          </p:nvPr>
        </p:nvSpPr>
        <p:spPr/>
        <p:txBody>
          <a:bodyPr/>
          <a:lstStyle/>
          <a:p>
            <a:fld id="{EF20B82E-EF7D-4A61-B6BF-9954BCE8AF0C}" type="slidenum">
              <a:rPr lang="zh-CN" altLang="en-US" smtClean="0"/>
              <a:t>4</a:t>
            </a:fld>
            <a:endParaRPr lang="zh-CN" altLang="en-US"/>
          </a:p>
        </p:txBody>
      </p:sp>
    </p:spTree>
    <p:extLst>
      <p:ext uri="{BB962C8B-B14F-4D97-AF65-F5344CB8AC3E}">
        <p14:creationId xmlns:p14="http://schemas.microsoft.com/office/powerpoint/2010/main" val="365831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由于模型中不含递归和卷积</a:t>
                </a:r>
                <a:r>
                  <a:rPr lang="en-US" altLang="zh-CN" dirty="0"/>
                  <a:t>, </a:t>
                </a:r>
                <a:r>
                  <a:rPr lang="zh-CN" altLang="en-US" dirty="0"/>
                  <a:t>没有序列顺序的信息</a:t>
                </a:r>
                <a:r>
                  <a:rPr lang="en-US" altLang="zh-CN" dirty="0"/>
                  <a:t>, </a:t>
                </a:r>
                <a:r>
                  <a:rPr lang="zh-CN" altLang="en-US" dirty="0"/>
                  <a:t>因此必须要注入一些关于</a:t>
                </a:r>
                <a:r>
                  <a:rPr lang="en-US" altLang="zh-CN" dirty="0"/>
                  <a:t>token</a:t>
                </a:r>
                <a:r>
                  <a:rPr lang="zh-CN" altLang="en-US" dirty="0"/>
                  <a:t>的相对或绝对位置的信息</a:t>
                </a:r>
                <a:endParaRPr lang="en-US" altLang="zh-CN" dirty="0"/>
              </a:p>
              <a:p>
                <a:r>
                  <a:rPr lang="zh-CN" altLang="en-US" dirty="0"/>
                  <a:t>位置编码有很多选择</a:t>
                </a:r>
                <a:r>
                  <a:rPr lang="en-US" altLang="zh-CN" dirty="0"/>
                  <a:t>, </a:t>
                </a:r>
                <a:r>
                  <a:rPr lang="zh-CN" altLang="en-US" dirty="0"/>
                  <a:t>可学习的和固定的都有</a:t>
                </a:r>
                <a:endParaRPr lang="en-US" altLang="zh-CN" dirty="0"/>
              </a:p>
              <a:p>
                <a:r>
                  <a:rPr lang="zh-CN" altLang="en-US" dirty="0"/>
                  <a:t>位置编码与</a:t>
                </a:r>
                <a:r>
                  <a:rPr lang="en-US" altLang="zh-CN" dirty="0"/>
                  <a:t>word vector</a:t>
                </a:r>
                <a:r>
                  <a:rPr lang="zh-CN" altLang="en-US" dirty="0"/>
                  <a:t>具有相同的维度</a:t>
                </a:r>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𝑑</m:t>
                        </m:r>
                      </m:e>
                      <m:sub>
                        <m:r>
                          <a:rPr lang="en-US" altLang="zh-CN" i="1" dirty="0" smtClean="0">
                            <a:latin typeface="Cambria Math" panose="02040503050406030204" pitchFamily="18" charset="0"/>
                          </a:rPr>
                          <m:t>𝑚𝑜𝑑𝑒𝑙</m:t>
                        </m:r>
                      </m:sub>
                    </m:sSub>
                  </m:oMath>
                </a14:m>
                <a:r>
                  <a:rPr lang="en-US" altLang="zh-CN" dirty="0"/>
                  <a:t>), </a:t>
                </a:r>
                <a:r>
                  <a:rPr lang="zh-CN" altLang="en-US" dirty="0"/>
                  <a:t>直接将两者相加即可</a:t>
                </a:r>
                <a:endParaRPr lang="en-US" altLang="zh-CN" dirty="0"/>
              </a:p>
              <a:p>
                <a:r>
                  <a:rPr lang="zh-CN" altLang="en-US" dirty="0"/>
                  <a:t>公式中</a:t>
                </a:r>
                <a:r>
                  <a:rPr lang="en-US" altLang="zh-CN" dirty="0"/>
                  <a:t>, pos</a:t>
                </a:r>
                <a:r>
                  <a:rPr lang="zh-CN" altLang="en-US" dirty="0"/>
                  <a:t>是位置</a:t>
                </a:r>
                <a:r>
                  <a:rPr lang="en-US" altLang="zh-CN" dirty="0"/>
                  <a:t>, </a:t>
                </a:r>
                <a:r>
                  <a:rPr lang="en-US" altLang="zh-CN" dirty="0" err="1"/>
                  <a:t>i</a:t>
                </a:r>
                <a:r>
                  <a:rPr lang="zh-CN" altLang="en-US" dirty="0"/>
                  <a:t>是维度</a:t>
                </a:r>
                <a:r>
                  <a:rPr lang="en-US" altLang="zh-CN" dirty="0"/>
                  <a:t>.</a:t>
                </a:r>
              </a:p>
              <a:p>
                <a:r>
                  <a:rPr lang="zh-CN" altLang="en-US" dirty="0"/>
                  <a:t>选择三角函数作位置编码的原因是认为它可以让模型很容易的学会对应的相对位置</a:t>
                </a:r>
                <a:r>
                  <a:rPr lang="en-US" altLang="zh-CN" dirty="0"/>
                  <a:t>, </a:t>
                </a:r>
                <a:r>
                  <a:rPr lang="zh-CN" altLang="en-US" dirty="0"/>
                  <a:t>因为对于任何偏移量</a:t>
                </a:r>
                <a:r>
                  <a:rPr lang="en-US" altLang="zh-CN" dirty="0"/>
                  <a:t>k</a:t>
                </a:r>
                <a:r>
                  <a:rPr lang="zh-CN" altLang="en-US" dirty="0"/>
                  <a:t>而言</a:t>
                </a:r>
                <a:r>
                  <a:rPr lang="en-US" altLang="zh-CN" dirty="0"/>
                  <a:t>, PE(</a:t>
                </a:r>
                <a:r>
                  <a:rPr lang="en-US" altLang="zh-CN" dirty="0" err="1"/>
                  <a:t>pos+k</a:t>
                </a:r>
                <a:r>
                  <a:rPr lang="en-US" altLang="zh-CN" dirty="0"/>
                  <a:t>)</a:t>
                </a:r>
                <a:r>
                  <a:rPr lang="zh-CN" altLang="en-US" dirty="0"/>
                  <a:t>都可以表示为</a:t>
                </a:r>
                <a:r>
                  <a:rPr lang="en-US" altLang="zh-CN" dirty="0"/>
                  <a:t>PE(pos)</a:t>
                </a:r>
                <a:r>
                  <a:rPr lang="zh-CN" altLang="en-US" dirty="0"/>
                  <a:t>的线性函数</a:t>
                </a:r>
                <a:r>
                  <a:rPr lang="en-US" altLang="zh-CN" dirty="0"/>
                  <a:t>.</a:t>
                </a:r>
              </a:p>
              <a:p>
                <a:r>
                  <a:rPr lang="zh-CN" altLang="en-US" dirty="0"/>
                  <a:t>在最后一个维度的值就保证了</a:t>
                </a:r>
                <a:r>
                  <a:rPr lang="en-US" altLang="zh-CN" dirty="0"/>
                  <a:t>π*5000</a:t>
                </a:r>
                <a:r>
                  <a:rPr lang="zh-CN" altLang="en-US" dirty="0"/>
                  <a:t>内的序列没有重复的值</a:t>
                </a:r>
                <a:r>
                  <a:rPr lang="en-US" altLang="zh-CN" dirty="0"/>
                  <a:t>, </a:t>
                </a:r>
                <a:r>
                  <a:rPr lang="zh-CN" altLang="en-US" dirty="0"/>
                  <a:t>而再考虑其他维度的不同分母</a:t>
                </a:r>
                <a:r>
                  <a:rPr lang="en-US" altLang="zh-CN" dirty="0"/>
                  <a:t>, </a:t>
                </a:r>
                <a:r>
                  <a:rPr lang="zh-CN" altLang="en-US" dirty="0"/>
                  <a:t>几乎不可能存在不同位置</a:t>
                </a:r>
                <a:r>
                  <a:rPr lang="en-US" altLang="zh-CN" dirty="0"/>
                  <a:t>, </a:t>
                </a:r>
                <a:r>
                  <a:rPr lang="zh-CN" altLang="en-US" dirty="0"/>
                  <a:t>位置编码重复的情况</a:t>
                </a:r>
              </a:p>
            </p:txBody>
          </p:sp>
        </mc:Choice>
        <mc:Fallback xmlns="">
          <p:sp>
            <p:nvSpPr>
              <p:cNvPr id="3" name="备注占位符 2"/>
              <p:cNvSpPr>
                <a:spLocks noGrp="1"/>
              </p:cNvSpPr>
              <p:nvPr>
                <p:ph type="body" idx="1"/>
              </p:nvPr>
            </p:nvSpPr>
            <p:spPr/>
            <p:txBody>
              <a:bodyPr/>
              <a:lstStyle/>
              <a:p>
                <a:r>
                  <a:rPr lang="zh-CN" altLang="en-US" dirty="0"/>
                  <a:t>由于模型中不含递归和卷积</a:t>
                </a:r>
                <a:r>
                  <a:rPr lang="en-US" altLang="zh-CN" dirty="0"/>
                  <a:t>, </a:t>
                </a:r>
                <a:r>
                  <a:rPr lang="zh-CN" altLang="en-US" dirty="0"/>
                  <a:t>没有序列顺序的信息</a:t>
                </a:r>
                <a:r>
                  <a:rPr lang="en-US" altLang="zh-CN" dirty="0"/>
                  <a:t>, </a:t>
                </a:r>
                <a:r>
                  <a:rPr lang="zh-CN" altLang="en-US" dirty="0"/>
                  <a:t>因此必须要注入一些关于</a:t>
                </a:r>
                <a:r>
                  <a:rPr lang="en-US" altLang="zh-CN" dirty="0"/>
                  <a:t>token</a:t>
                </a:r>
                <a:r>
                  <a:rPr lang="zh-CN" altLang="en-US" dirty="0"/>
                  <a:t>的相对或绝对位置的信息</a:t>
                </a:r>
                <a:endParaRPr lang="en-US" altLang="zh-CN" dirty="0"/>
              </a:p>
              <a:p>
                <a:r>
                  <a:rPr lang="zh-CN" altLang="en-US" dirty="0"/>
                  <a:t>位置编码有很多选择</a:t>
                </a:r>
                <a:r>
                  <a:rPr lang="en-US" altLang="zh-CN" dirty="0"/>
                  <a:t>, </a:t>
                </a:r>
                <a:r>
                  <a:rPr lang="zh-CN" altLang="en-US" dirty="0"/>
                  <a:t>可学习的和固定的都有</a:t>
                </a:r>
                <a:endParaRPr lang="en-US" altLang="zh-CN" dirty="0"/>
              </a:p>
              <a:p>
                <a:r>
                  <a:rPr lang="zh-CN" altLang="en-US" dirty="0"/>
                  <a:t>位置编码与</a:t>
                </a:r>
                <a:r>
                  <a:rPr lang="en-US" altLang="zh-CN" dirty="0"/>
                  <a:t>word vector</a:t>
                </a:r>
                <a:r>
                  <a:rPr lang="zh-CN" altLang="en-US" dirty="0"/>
                  <a:t>具有相同的维度</a:t>
                </a:r>
                <a:r>
                  <a:rPr lang="en-US" altLang="zh-CN" dirty="0"/>
                  <a:t>(</a:t>
                </a:r>
                <a:r>
                  <a:rPr lang="en-US" altLang="zh-CN" i="0" dirty="0">
                    <a:latin typeface="Cambria Math" panose="02040503050406030204" pitchFamily="18" charset="0"/>
                  </a:rPr>
                  <a:t>𝑑_𝑚𝑜𝑑𝑒𝑙</a:t>
                </a:r>
                <a:r>
                  <a:rPr lang="en-US" altLang="zh-CN" dirty="0"/>
                  <a:t>), </a:t>
                </a:r>
                <a:r>
                  <a:rPr lang="zh-CN" altLang="en-US" dirty="0"/>
                  <a:t>直接将两者相加即可</a:t>
                </a:r>
                <a:endParaRPr lang="en-US" altLang="zh-CN" dirty="0"/>
              </a:p>
              <a:p>
                <a:r>
                  <a:rPr lang="zh-CN" altLang="en-US" dirty="0"/>
                  <a:t>公式中</a:t>
                </a:r>
                <a:r>
                  <a:rPr lang="en-US" altLang="zh-CN" dirty="0"/>
                  <a:t>, pos</a:t>
                </a:r>
                <a:r>
                  <a:rPr lang="zh-CN" altLang="en-US" dirty="0"/>
                  <a:t>是位置</a:t>
                </a:r>
                <a:r>
                  <a:rPr lang="en-US" altLang="zh-CN" dirty="0"/>
                  <a:t>, </a:t>
                </a:r>
                <a:r>
                  <a:rPr lang="en-US" altLang="zh-CN" dirty="0" err="1"/>
                  <a:t>i</a:t>
                </a:r>
                <a:r>
                  <a:rPr lang="zh-CN" altLang="en-US" dirty="0"/>
                  <a:t>是维度</a:t>
                </a:r>
                <a:r>
                  <a:rPr lang="en-US" altLang="zh-CN" dirty="0"/>
                  <a:t>.</a:t>
                </a:r>
              </a:p>
              <a:p>
                <a:r>
                  <a:rPr lang="zh-CN" altLang="en-US" dirty="0"/>
                  <a:t>选择三角函数作位置编码的原因是认为它可以让模型很容易的学会对应的相对位置</a:t>
                </a:r>
                <a:r>
                  <a:rPr lang="en-US" altLang="zh-CN" dirty="0"/>
                  <a:t>, </a:t>
                </a:r>
                <a:r>
                  <a:rPr lang="zh-CN" altLang="en-US" dirty="0"/>
                  <a:t>因为对于任何偏移量</a:t>
                </a:r>
                <a:r>
                  <a:rPr lang="en-US" altLang="zh-CN" dirty="0"/>
                  <a:t>k</a:t>
                </a:r>
                <a:r>
                  <a:rPr lang="zh-CN" altLang="en-US" dirty="0"/>
                  <a:t>而言</a:t>
                </a:r>
                <a:r>
                  <a:rPr lang="en-US" altLang="zh-CN" dirty="0"/>
                  <a:t>, PE(</a:t>
                </a:r>
                <a:r>
                  <a:rPr lang="en-US" altLang="zh-CN" dirty="0" err="1"/>
                  <a:t>pos+k</a:t>
                </a:r>
                <a:r>
                  <a:rPr lang="en-US" altLang="zh-CN" dirty="0"/>
                  <a:t>)</a:t>
                </a:r>
                <a:r>
                  <a:rPr lang="zh-CN" altLang="en-US" dirty="0"/>
                  <a:t>都可以表示为</a:t>
                </a:r>
                <a:r>
                  <a:rPr lang="en-US" altLang="zh-CN" dirty="0"/>
                  <a:t>PE(pos)</a:t>
                </a:r>
                <a:r>
                  <a:rPr lang="zh-CN" altLang="en-US" dirty="0"/>
                  <a:t>的线性函数</a:t>
                </a:r>
                <a:r>
                  <a:rPr lang="en-US" altLang="zh-CN" dirty="0"/>
                  <a:t>.</a:t>
                </a:r>
              </a:p>
              <a:p>
                <a:r>
                  <a:rPr lang="zh-CN" altLang="en-US" dirty="0"/>
                  <a:t>在最后一个维度的值就保证了</a:t>
                </a:r>
                <a:r>
                  <a:rPr lang="en-US" altLang="zh-CN" dirty="0"/>
                  <a:t>π*5000</a:t>
                </a:r>
                <a:r>
                  <a:rPr lang="zh-CN" altLang="en-US" dirty="0"/>
                  <a:t>内的序列没有重复的值</a:t>
                </a:r>
                <a:r>
                  <a:rPr lang="en-US" altLang="zh-CN" dirty="0"/>
                  <a:t>, </a:t>
                </a:r>
                <a:r>
                  <a:rPr lang="zh-CN" altLang="en-US" dirty="0"/>
                  <a:t>而再考虑其他维度的不同分母</a:t>
                </a:r>
                <a:r>
                  <a:rPr lang="en-US" altLang="zh-CN" dirty="0"/>
                  <a:t>, </a:t>
                </a:r>
                <a:r>
                  <a:rPr lang="zh-CN" altLang="en-US" dirty="0"/>
                  <a:t>几乎不可能存在不同位置</a:t>
                </a:r>
                <a:r>
                  <a:rPr lang="en-US" altLang="zh-CN" dirty="0"/>
                  <a:t>, </a:t>
                </a:r>
                <a:r>
                  <a:rPr lang="zh-CN" altLang="en-US" dirty="0"/>
                  <a:t>位置编码重复的情况</a:t>
                </a:r>
              </a:p>
            </p:txBody>
          </p:sp>
        </mc:Fallback>
      </mc:AlternateContent>
      <p:sp>
        <p:nvSpPr>
          <p:cNvPr id="4" name="灯片编号占位符 3"/>
          <p:cNvSpPr>
            <a:spLocks noGrp="1"/>
          </p:cNvSpPr>
          <p:nvPr>
            <p:ph type="sldNum" sz="quarter" idx="5"/>
          </p:nvPr>
        </p:nvSpPr>
        <p:spPr/>
        <p:txBody>
          <a:bodyPr/>
          <a:lstStyle/>
          <a:p>
            <a:fld id="{EF20B82E-EF7D-4A61-B6BF-9954BCE8AF0C}" type="slidenum">
              <a:rPr lang="zh-CN" altLang="en-US" smtClean="0"/>
              <a:t>5</a:t>
            </a:fld>
            <a:endParaRPr lang="zh-CN" altLang="en-US"/>
          </a:p>
        </p:txBody>
      </p:sp>
    </p:spTree>
    <p:extLst>
      <p:ext uri="{BB962C8B-B14F-4D97-AF65-F5344CB8AC3E}">
        <p14:creationId xmlns:p14="http://schemas.microsoft.com/office/powerpoint/2010/main" val="403472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缩放点积注意力</a:t>
                </a:r>
                <a:endParaRPr lang="en-US" altLang="zh-CN" dirty="0"/>
              </a:p>
              <a:p>
                <a:r>
                  <a:rPr lang="en-US" altLang="zh-CN" dirty="0" err="1"/>
                  <a:t>MatMul</a:t>
                </a:r>
                <a:r>
                  <a:rPr lang="zh-CN" altLang="en-US" dirty="0"/>
                  <a:t>是指点积</a:t>
                </a:r>
                <a:endParaRPr lang="en-US" altLang="zh-CN" dirty="0"/>
              </a:p>
              <a:p>
                <a:r>
                  <a:rPr lang="en-US" altLang="zh-CN" dirty="0"/>
                  <a:t>Q</a:t>
                </a:r>
                <a:r>
                  <a:rPr lang="zh-CN" altLang="en-US" dirty="0"/>
                  <a:t>由</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𝑊</m:t>
                        </m:r>
                      </m:e>
                      <m:sub>
                        <m:r>
                          <a:rPr lang="en-US" altLang="zh-CN" i="1" dirty="0" smtClean="0">
                            <a:latin typeface="Cambria Math" panose="02040503050406030204" pitchFamily="18" charset="0"/>
                          </a:rPr>
                          <m:t>𝑄</m:t>
                        </m:r>
                      </m:sub>
                    </m:sSub>
                  </m:oMath>
                </a14:m>
                <a:r>
                  <a:rPr lang="en-US" altLang="zh-CN" dirty="0"/>
                  <a:t>* E(</a:t>
                </a:r>
                <a:r>
                  <a:rPr lang="zh-CN" altLang="en-US" dirty="0"/>
                  <a:t>上一轮的结果</a:t>
                </a:r>
                <a:r>
                  <a:rPr lang="en-US" altLang="zh-CN" dirty="0"/>
                  <a:t>)</a:t>
                </a:r>
                <a:r>
                  <a:rPr lang="zh-CN" altLang="en-US" dirty="0"/>
                  <a:t>得来</a:t>
                </a:r>
                <a:r>
                  <a:rPr lang="en-US" altLang="zh-CN" dirty="0"/>
                  <a:t>, </a:t>
                </a:r>
                <a:r>
                  <a:rPr lang="zh-CN" altLang="en-US" dirty="0"/>
                  <a:t>可以理解为</a:t>
                </a:r>
                <a:r>
                  <a:rPr lang="en-US" altLang="zh-CN" dirty="0"/>
                  <a:t>, </a:t>
                </a:r>
                <a:r>
                  <a:rPr lang="zh-CN" altLang="en-US" dirty="0"/>
                  <a:t>对于名词</a:t>
                </a:r>
                <a:r>
                  <a:rPr lang="en-US" altLang="zh-CN" dirty="0"/>
                  <a:t>, </a:t>
                </a:r>
                <a:r>
                  <a:rPr lang="zh-CN" altLang="en-US" dirty="0"/>
                  <a:t>要询问是否有形容词在其之前</a:t>
                </a:r>
                <a:r>
                  <a:rPr lang="en-US" altLang="zh-CN" dirty="0"/>
                  <a:t>, </a:t>
                </a:r>
                <a:r>
                  <a:rPr lang="zh-CN" altLang="en-US" dirty="0"/>
                  <a:t>但是对于其他词性则与之无关</a:t>
                </a:r>
                <a:r>
                  <a:rPr lang="en-US" altLang="zh-CN" dirty="0"/>
                  <a:t>,</a:t>
                </a:r>
                <a:r>
                  <a:rPr lang="en-US" altLang="zh-CN" baseline="0" dirty="0"/>
                  <a:t> </a:t>
                </a:r>
                <a:r>
                  <a:rPr lang="zh-CN" altLang="en-US" baseline="0" dirty="0"/>
                  <a:t>因此需要结合一个</a:t>
                </a:r>
                <a:r>
                  <a:rPr lang="en-US" altLang="zh-CN" baseline="0" dirty="0"/>
                  <a:t>token</a:t>
                </a:r>
                <a:r>
                  <a:rPr lang="zh-CN" altLang="en-US" baseline="0" dirty="0"/>
                  <a:t>在上一轮对应的含义去获取</a:t>
                </a:r>
                <a:r>
                  <a:rPr lang="en-US" altLang="zh-CN" baseline="0" dirty="0"/>
                  <a:t>Q(</a:t>
                </a:r>
                <a:r>
                  <a:rPr lang="zh-CN" altLang="en-US" baseline="0" dirty="0"/>
                  <a:t>这里举例为词性是一个非常粗糙的说法</a:t>
                </a:r>
                <a:r>
                  <a:rPr lang="en-US" altLang="zh-CN" baseline="0" dirty="0"/>
                  <a:t>, </a:t>
                </a:r>
                <a:r>
                  <a:rPr lang="zh-CN" altLang="en-US" baseline="0" dirty="0"/>
                  <a:t>它可以是很多可能</a:t>
                </a:r>
                <a:r>
                  <a:rPr lang="en-US" altLang="zh-CN" baseline="0" dirty="0"/>
                  <a:t>, </a:t>
                </a:r>
                <a:r>
                  <a:rPr lang="zh-CN" altLang="en-US" baseline="0" dirty="0"/>
                  <a:t>并且随着轮次的变化</a:t>
                </a:r>
                <a:r>
                  <a:rPr lang="en-US" altLang="zh-CN" baseline="0" dirty="0"/>
                  <a:t>, token</a:t>
                </a:r>
                <a:r>
                  <a:rPr lang="zh-CN" altLang="en-US" baseline="0" dirty="0"/>
                  <a:t>对应的含义也在变化</a:t>
                </a:r>
                <a:r>
                  <a:rPr lang="en-US" altLang="zh-CN" baseline="0" dirty="0"/>
                  <a:t>, </a:t>
                </a:r>
                <a:r>
                  <a:rPr lang="zh-CN" altLang="en-US" baseline="0" dirty="0"/>
                  <a:t>每一次都结合了上下文信息</a:t>
                </a:r>
                <a:r>
                  <a:rPr lang="en-US" altLang="zh-CN" baseline="0" dirty="0"/>
                  <a:t>, </a:t>
                </a:r>
                <a:r>
                  <a:rPr lang="zh-CN" altLang="en-US" baseline="0" dirty="0"/>
                  <a:t>第一层只是两两之间的关系</a:t>
                </a:r>
                <a:r>
                  <a:rPr lang="en-US" altLang="zh-CN" baseline="0" dirty="0"/>
                  <a:t>, </a:t>
                </a:r>
                <a:r>
                  <a:rPr lang="zh-CN" altLang="en-US" baseline="0" dirty="0"/>
                  <a:t>而随后则是越来越深化的全局关系</a:t>
                </a:r>
                <a:r>
                  <a:rPr lang="en-US" altLang="zh-CN" baseline="0" dirty="0"/>
                  <a:t>.)</a:t>
                </a:r>
              </a:p>
              <a:p>
                <a:r>
                  <a:rPr lang="zh-CN" altLang="en-US" b="1" baseline="0" dirty="0"/>
                  <a:t>在</a:t>
                </a:r>
                <a:r>
                  <a:rPr lang="en-US" altLang="zh-CN" b="1" baseline="0" dirty="0"/>
                  <a:t>GPT</a:t>
                </a:r>
                <a:r>
                  <a:rPr lang="zh-CN" altLang="en-US" b="1" baseline="0" dirty="0"/>
                  <a:t>中</a:t>
                </a:r>
                <a:r>
                  <a:rPr lang="en-US" altLang="zh-CN" b="1" baseline="0" dirty="0"/>
                  <a:t>, </a:t>
                </a:r>
                <a:r>
                  <a:rPr lang="zh-CN" altLang="en-US" b="1" baseline="0" dirty="0"/>
                  <a:t>无论是训练过程中还是运行过程中</a:t>
                </a:r>
                <a:r>
                  <a:rPr lang="en-US" altLang="zh-CN" b="1" baseline="0" dirty="0"/>
                  <a:t>, </a:t>
                </a:r>
                <a:r>
                  <a:rPr lang="zh-CN" altLang="en-US" b="1" baseline="0" dirty="0"/>
                  <a:t>均采用了</a:t>
                </a:r>
                <a:r>
                  <a:rPr lang="en-US" altLang="zh-CN" b="1" baseline="0" dirty="0"/>
                  <a:t>Mask, </a:t>
                </a:r>
                <a:r>
                  <a:rPr lang="zh-CN" altLang="en-US" b="1" baseline="0" dirty="0"/>
                  <a:t>以防止后面的</a:t>
                </a:r>
                <a:r>
                  <a:rPr lang="en-US" altLang="zh-CN" b="1" baseline="0" dirty="0"/>
                  <a:t>token</a:t>
                </a:r>
                <a:r>
                  <a:rPr lang="zh-CN" altLang="en-US" b="1" baseline="0" dirty="0"/>
                  <a:t>对前面的</a:t>
                </a:r>
                <a:r>
                  <a:rPr lang="en-US" altLang="zh-CN" b="1" baseline="0" dirty="0"/>
                  <a:t>token</a:t>
                </a:r>
                <a:r>
                  <a:rPr lang="zh-CN" altLang="en-US" b="1" baseline="0" dirty="0"/>
                  <a:t>产生影响</a:t>
                </a:r>
                <a:r>
                  <a:rPr lang="en-US" altLang="zh-CN" b="1" baseline="0" dirty="0"/>
                  <a:t>. </a:t>
                </a:r>
                <a:r>
                  <a:rPr lang="zh-CN" altLang="en-US" b="1" dirty="0"/>
                  <a:t>一旦一个词的表示被计算完毕，模型就不会再回头重新计算它的表示。这样不仅保持了生成过程的因果性，还大大提高了计算效率</a:t>
                </a:r>
                <a:r>
                  <a:rPr lang="en-US" altLang="zh-CN" b="1" dirty="0"/>
                  <a:t>, </a:t>
                </a:r>
                <a:r>
                  <a:rPr lang="zh-CN" altLang="en-US" b="1" dirty="0"/>
                  <a:t>即在长文本中</a:t>
                </a:r>
                <a:r>
                  <a:rPr lang="en-US" altLang="zh-CN" b="1" dirty="0"/>
                  <a:t>, </a:t>
                </a:r>
                <a:r>
                  <a:rPr lang="zh-CN" altLang="en-US" b="1" dirty="0"/>
                  <a:t>只需要依次对当前生成值计算在各注意力层的</a:t>
                </a:r>
                <a:r>
                  <a:rPr lang="en-US" altLang="zh-CN" b="1" dirty="0"/>
                  <a:t>Q, K, V</a:t>
                </a:r>
                <a:r>
                  <a:rPr lang="zh-CN" altLang="en-US" b="1" dirty="0"/>
                  <a:t>即可</a:t>
                </a:r>
                <a:r>
                  <a:rPr lang="en-US" altLang="zh-CN" b="1" dirty="0"/>
                  <a:t>, </a:t>
                </a:r>
                <a:r>
                  <a:rPr lang="zh-CN" altLang="en-US" b="1" dirty="0"/>
                  <a:t>对于之前生成值的</a:t>
                </a:r>
                <a:r>
                  <a:rPr lang="en-US" altLang="zh-CN" b="1" dirty="0"/>
                  <a:t>Q, K, V</a:t>
                </a:r>
                <a:r>
                  <a:rPr lang="zh-CN" altLang="en-US" b="1" dirty="0"/>
                  <a:t>是不会改变的</a:t>
                </a:r>
                <a:r>
                  <a:rPr lang="en-US" altLang="zh-CN" b="1" dirty="0"/>
                  <a:t>, </a:t>
                </a:r>
                <a:r>
                  <a:rPr lang="zh-CN" altLang="en-US" b="1" dirty="0"/>
                  <a:t>无需再次计算</a:t>
                </a:r>
                <a:r>
                  <a:rPr lang="en-US" altLang="zh-CN" b="1" dirty="0"/>
                  <a:t>. </a:t>
                </a:r>
                <a:r>
                  <a:rPr lang="zh-CN" altLang="en-US" b="1" dirty="0"/>
                  <a:t>同时</a:t>
                </a:r>
                <a:r>
                  <a:rPr lang="en-US" altLang="zh-CN" b="1" dirty="0"/>
                  <a:t>, </a:t>
                </a:r>
                <a:r>
                  <a:rPr lang="zh-CN" altLang="en-US" b="1" dirty="0"/>
                  <a:t>因为我们的实际需求是获取下一个要生成的词</a:t>
                </a:r>
                <a:r>
                  <a:rPr lang="en-US" altLang="zh-CN" b="1" dirty="0"/>
                  <a:t>, </a:t>
                </a:r>
                <a:r>
                  <a:rPr lang="zh-CN" altLang="en-US" b="1" dirty="0"/>
                  <a:t>因此</a:t>
                </a:r>
                <a:r>
                  <a:rPr lang="en-US" altLang="zh-CN" b="1" dirty="0"/>
                  <a:t>, </a:t>
                </a:r>
                <a:r>
                  <a:rPr lang="zh-CN" altLang="en-US" b="1" dirty="0"/>
                  <a:t>在</a:t>
                </a:r>
                <a:r>
                  <a:rPr lang="en-US" altLang="zh-CN" b="1" dirty="0"/>
                  <a:t>decoder</a:t>
                </a:r>
                <a:r>
                  <a:rPr lang="zh-CN" altLang="en-US" b="1" dirty="0"/>
                  <a:t>时所需的信息只保留在最后一列结果上</a:t>
                </a:r>
                <a:r>
                  <a:rPr lang="en-US" altLang="zh-CN" b="1" dirty="0"/>
                  <a:t>, </a:t>
                </a:r>
                <a:r>
                  <a:rPr lang="zh-CN" altLang="en-US" b="1" dirty="0"/>
                  <a:t>只需要保证最后一列结果的准确性</a:t>
                </a:r>
                <a:r>
                  <a:rPr lang="en-US" altLang="zh-CN" b="1" dirty="0"/>
                  <a:t>, </a:t>
                </a:r>
                <a:r>
                  <a:rPr lang="zh-CN" altLang="en-US" b="1" dirty="0"/>
                  <a:t>保证其考虑了之前所有的</a:t>
                </a:r>
                <a:r>
                  <a:rPr lang="en-US" altLang="zh-CN" b="1" dirty="0"/>
                  <a:t>”</a:t>
                </a:r>
                <a:r>
                  <a:rPr lang="zh-CN" altLang="en-US" b="1" dirty="0"/>
                  <a:t>上文</a:t>
                </a:r>
                <a:r>
                  <a:rPr lang="en-US" altLang="zh-CN" b="1" dirty="0"/>
                  <a:t>”, </a:t>
                </a:r>
                <a:r>
                  <a:rPr lang="zh-CN" altLang="en-US" b="1" dirty="0"/>
                  <a:t>在足够深的注意力层下</a:t>
                </a:r>
                <a:r>
                  <a:rPr lang="en-US" altLang="zh-CN" b="1" dirty="0"/>
                  <a:t>, </a:t>
                </a:r>
                <a:r>
                  <a:rPr lang="zh-CN" altLang="en-US" b="1" dirty="0"/>
                  <a:t>可以控制之前的列不考虑</a:t>
                </a:r>
                <a:r>
                  <a:rPr lang="en-US" altLang="zh-CN" b="1" dirty="0"/>
                  <a:t>”</a:t>
                </a:r>
                <a:r>
                  <a:rPr lang="zh-CN" altLang="en-US" b="1" dirty="0"/>
                  <a:t>下文</a:t>
                </a:r>
                <a:r>
                  <a:rPr lang="en-US" altLang="zh-CN" b="1" dirty="0"/>
                  <a:t>”. </a:t>
                </a:r>
                <a:r>
                  <a:rPr lang="zh-CN" altLang="en-US" b="1" dirty="0"/>
                  <a:t>并且这样的收益应当是巨大的</a:t>
                </a:r>
                <a:r>
                  <a:rPr lang="en-US" altLang="zh-CN" b="1" dirty="0"/>
                  <a:t>. </a:t>
                </a:r>
              </a:p>
              <a:p>
                <a:r>
                  <a:rPr lang="zh-CN" altLang="en-US" b="1" dirty="0"/>
                  <a:t>这里也可以结合陈阳学长于</a:t>
                </a:r>
                <a:r>
                  <a:rPr lang="en-US" altLang="zh-CN" b="1" dirty="0"/>
                  <a:t>11.08</a:t>
                </a:r>
                <a:r>
                  <a:rPr lang="zh-CN" altLang="en-US" b="1" dirty="0"/>
                  <a:t>日讲述的论文</a:t>
                </a:r>
                <a:r>
                  <a:rPr lang="en-US" altLang="zh-CN" b="1" dirty="0"/>
                  <a:t>, </a:t>
                </a:r>
                <a:r>
                  <a:rPr lang="zh-CN" altLang="en-US" b="1" dirty="0"/>
                  <a:t>在分片存储过后</a:t>
                </a:r>
                <a:r>
                  <a:rPr lang="en-US" altLang="zh-CN" b="1" dirty="0"/>
                  <a:t>, </a:t>
                </a:r>
                <a:r>
                  <a:rPr lang="zh-CN" altLang="en-US" b="1" dirty="0"/>
                  <a:t>无需迅速的更新</a:t>
                </a:r>
                <a:r>
                  <a:rPr lang="en-US" altLang="zh-CN" b="1" dirty="0"/>
                  <a:t>, </a:t>
                </a:r>
                <a:r>
                  <a:rPr lang="zh-CN" altLang="en-US" b="1" dirty="0"/>
                  <a:t>只需存储和读取即可</a:t>
                </a:r>
                <a:r>
                  <a:rPr lang="en-US" altLang="zh-CN" b="1" dirty="0"/>
                  <a:t>.</a:t>
                </a:r>
              </a:p>
              <a:p>
                <a:endParaRPr lang="en-US" altLang="zh-CN" b="1" dirty="0"/>
              </a:p>
              <a:p>
                <a:endParaRPr lang="en-US" altLang="zh-CN" b="1" baseline="0" dirty="0"/>
              </a:p>
            </p:txBody>
          </p:sp>
        </mc:Choice>
        <mc:Fallback xmlns="">
          <p:sp>
            <p:nvSpPr>
              <p:cNvPr id="3" name="备注占位符 2"/>
              <p:cNvSpPr>
                <a:spLocks noGrp="1"/>
              </p:cNvSpPr>
              <p:nvPr>
                <p:ph type="body" idx="1"/>
              </p:nvPr>
            </p:nvSpPr>
            <p:spPr/>
            <p:txBody>
              <a:bodyPr/>
              <a:lstStyle/>
              <a:p>
                <a:r>
                  <a:rPr lang="zh-CN" altLang="en-US" dirty="0"/>
                  <a:t>缩放点积注意力</a:t>
                </a:r>
                <a:endParaRPr lang="en-US" altLang="zh-CN" dirty="0"/>
              </a:p>
              <a:p>
                <a:r>
                  <a:rPr lang="en-US" altLang="zh-CN" dirty="0" err="1"/>
                  <a:t>MatMul</a:t>
                </a:r>
                <a:r>
                  <a:rPr lang="zh-CN" altLang="en-US" dirty="0"/>
                  <a:t>是指点积</a:t>
                </a:r>
                <a:endParaRPr lang="en-US" altLang="zh-CN" dirty="0"/>
              </a:p>
              <a:p>
                <a:r>
                  <a:rPr lang="en-US" altLang="zh-CN" dirty="0"/>
                  <a:t>Q</a:t>
                </a:r>
                <a:r>
                  <a:rPr lang="zh-CN" altLang="en-US" dirty="0"/>
                  <a:t>由</a:t>
                </a:r>
                <a:r>
                  <a:rPr lang="en-US" altLang="zh-CN" i="0" dirty="0">
                    <a:latin typeface="Cambria Math" panose="02040503050406030204" pitchFamily="18" charset="0"/>
                  </a:rPr>
                  <a:t>𝑊_𝑄</a:t>
                </a:r>
                <a:r>
                  <a:rPr lang="en-US" altLang="zh-CN" dirty="0"/>
                  <a:t>* E(</a:t>
                </a:r>
                <a:r>
                  <a:rPr lang="zh-CN" altLang="en-US" dirty="0"/>
                  <a:t>上一轮的结果</a:t>
                </a:r>
                <a:r>
                  <a:rPr lang="en-US" altLang="zh-CN" dirty="0"/>
                  <a:t>)</a:t>
                </a:r>
                <a:r>
                  <a:rPr lang="zh-CN" altLang="en-US" dirty="0"/>
                  <a:t>得来</a:t>
                </a:r>
                <a:r>
                  <a:rPr lang="en-US" altLang="zh-CN" dirty="0"/>
                  <a:t>, </a:t>
                </a:r>
                <a:r>
                  <a:rPr lang="zh-CN" altLang="en-US" dirty="0"/>
                  <a:t>可以理解为</a:t>
                </a:r>
                <a:r>
                  <a:rPr lang="en-US" altLang="zh-CN" dirty="0"/>
                  <a:t>, </a:t>
                </a:r>
                <a:r>
                  <a:rPr lang="zh-CN" altLang="en-US" dirty="0"/>
                  <a:t>对于名词</a:t>
                </a:r>
                <a:r>
                  <a:rPr lang="en-US" altLang="zh-CN" dirty="0"/>
                  <a:t>, </a:t>
                </a:r>
                <a:r>
                  <a:rPr lang="zh-CN" altLang="en-US" dirty="0"/>
                  <a:t>要询问是否有形容词在其之前</a:t>
                </a:r>
                <a:r>
                  <a:rPr lang="en-US" altLang="zh-CN" dirty="0"/>
                  <a:t>, </a:t>
                </a:r>
                <a:r>
                  <a:rPr lang="zh-CN" altLang="en-US" dirty="0"/>
                  <a:t>但是对于其他词性则与之无关</a:t>
                </a:r>
                <a:r>
                  <a:rPr lang="en-US" altLang="zh-CN" dirty="0"/>
                  <a:t>,</a:t>
                </a:r>
                <a:r>
                  <a:rPr lang="en-US" altLang="zh-CN" baseline="0" dirty="0"/>
                  <a:t> </a:t>
                </a:r>
                <a:r>
                  <a:rPr lang="zh-CN" altLang="en-US" baseline="0" dirty="0"/>
                  <a:t>因此需要结合一个</a:t>
                </a:r>
                <a:r>
                  <a:rPr lang="en-US" altLang="zh-CN" baseline="0" dirty="0"/>
                  <a:t>token</a:t>
                </a:r>
                <a:r>
                  <a:rPr lang="zh-CN" altLang="en-US" baseline="0" dirty="0"/>
                  <a:t>在上一轮对应的含义去获取</a:t>
                </a:r>
                <a:r>
                  <a:rPr lang="en-US" altLang="zh-CN" baseline="0" dirty="0"/>
                  <a:t>Q(</a:t>
                </a:r>
                <a:r>
                  <a:rPr lang="zh-CN" altLang="en-US" baseline="0" dirty="0"/>
                  <a:t>这里举例为词性是一个非常粗糙的说法</a:t>
                </a:r>
                <a:r>
                  <a:rPr lang="en-US" altLang="zh-CN" baseline="0" dirty="0"/>
                  <a:t>, </a:t>
                </a:r>
                <a:r>
                  <a:rPr lang="zh-CN" altLang="en-US" baseline="0" dirty="0"/>
                  <a:t>它可以是很多可能</a:t>
                </a:r>
                <a:r>
                  <a:rPr lang="en-US" altLang="zh-CN" baseline="0" dirty="0"/>
                  <a:t>, </a:t>
                </a:r>
                <a:r>
                  <a:rPr lang="zh-CN" altLang="en-US" baseline="0" dirty="0"/>
                  <a:t>并且随着轮次的变化</a:t>
                </a:r>
                <a:r>
                  <a:rPr lang="en-US" altLang="zh-CN" baseline="0" dirty="0"/>
                  <a:t>, token</a:t>
                </a:r>
                <a:r>
                  <a:rPr lang="zh-CN" altLang="en-US" baseline="0" dirty="0"/>
                  <a:t>对应的含义也在变化</a:t>
                </a:r>
                <a:r>
                  <a:rPr lang="en-US" altLang="zh-CN" baseline="0" dirty="0"/>
                  <a:t>, </a:t>
                </a:r>
                <a:r>
                  <a:rPr lang="zh-CN" altLang="en-US" baseline="0" dirty="0"/>
                  <a:t>每一次都结合了上下文信息</a:t>
                </a:r>
                <a:r>
                  <a:rPr lang="en-US" altLang="zh-CN" baseline="0" dirty="0"/>
                  <a:t>, </a:t>
                </a:r>
                <a:r>
                  <a:rPr lang="zh-CN" altLang="en-US" baseline="0" dirty="0"/>
                  <a:t>第一层只是两两之间的关系</a:t>
                </a:r>
                <a:r>
                  <a:rPr lang="en-US" altLang="zh-CN" baseline="0" dirty="0"/>
                  <a:t>, </a:t>
                </a:r>
                <a:r>
                  <a:rPr lang="zh-CN" altLang="en-US" baseline="0" dirty="0"/>
                  <a:t>而随后则是越来越深化的全局关系</a:t>
                </a:r>
                <a:r>
                  <a:rPr lang="en-US" altLang="zh-CN" baseline="0" dirty="0"/>
                  <a:t>.)</a:t>
                </a:r>
              </a:p>
              <a:p>
                <a:r>
                  <a:rPr lang="zh-CN" altLang="en-US" b="1" baseline="0" dirty="0"/>
                  <a:t>在</a:t>
                </a:r>
                <a:r>
                  <a:rPr lang="en-US" altLang="zh-CN" b="1" baseline="0" dirty="0"/>
                  <a:t>GPT</a:t>
                </a:r>
                <a:r>
                  <a:rPr lang="zh-CN" altLang="en-US" b="1" baseline="0" dirty="0"/>
                  <a:t>中</a:t>
                </a:r>
                <a:r>
                  <a:rPr lang="en-US" altLang="zh-CN" b="1" baseline="0" dirty="0"/>
                  <a:t>, </a:t>
                </a:r>
                <a:r>
                  <a:rPr lang="zh-CN" altLang="en-US" b="1" baseline="0" dirty="0"/>
                  <a:t>无论是训练过程中还是运行过程中</a:t>
                </a:r>
                <a:r>
                  <a:rPr lang="en-US" altLang="zh-CN" b="1" baseline="0" dirty="0"/>
                  <a:t>, </a:t>
                </a:r>
                <a:r>
                  <a:rPr lang="zh-CN" altLang="en-US" b="1" baseline="0" dirty="0"/>
                  <a:t>均采用了</a:t>
                </a:r>
                <a:r>
                  <a:rPr lang="en-US" altLang="zh-CN" b="1" baseline="0" dirty="0"/>
                  <a:t>Mask, </a:t>
                </a:r>
                <a:r>
                  <a:rPr lang="zh-CN" altLang="en-US" b="1" baseline="0" dirty="0"/>
                  <a:t>以防止后面的</a:t>
                </a:r>
                <a:r>
                  <a:rPr lang="en-US" altLang="zh-CN" b="1" baseline="0" dirty="0"/>
                  <a:t>token</a:t>
                </a:r>
                <a:r>
                  <a:rPr lang="zh-CN" altLang="en-US" b="1" baseline="0" dirty="0"/>
                  <a:t>对前面的</a:t>
                </a:r>
                <a:r>
                  <a:rPr lang="en-US" altLang="zh-CN" b="1" baseline="0" dirty="0"/>
                  <a:t>token</a:t>
                </a:r>
                <a:r>
                  <a:rPr lang="zh-CN" altLang="en-US" b="1" baseline="0" dirty="0"/>
                  <a:t>产生影响</a:t>
                </a:r>
                <a:r>
                  <a:rPr lang="en-US" altLang="zh-CN" b="1" baseline="0" dirty="0"/>
                  <a:t>. </a:t>
                </a:r>
                <a:r>
                  <a:rPr lang="zh-CN" altLang="en-US" b="1" dirty="0"/>
                  <a:t>一旦一个词的表示被计算完毕，模型就不会再回头重新计算它的表示。这样不仅保持了生成过程的因果性，还大大提高了计算效率</a:t>
                </a:r>
                <a:r>
                  <a:rPr lang="en-US" altLang="zh-CN" b="1" dirty="0"/>
                  <a:t>, </a:t>
                </a:r>
                <a:r>
                  <a:rPr lang="zh-CN" altLang="en-US" b="1" dirty="0"/>
                  <a:t>即在长文本中</a:t>
                </a:r>
                <a:r>
                  <a:rPr lang="en-US" altLang="zh-CN" b="1" dirty="0"/>
                  <a:t>, </a:t>
                </a:r>
                <a:r>
                  <a:rPr lang="zh-CN" altLang="en-US" b="1" dirty="0"/>
                  <a:t>只需要依次对当前生成值计算在各注意力层的</a:t>
                </a:r>
                <a:r>
                  <a:rPr lang="en-US" altLang="zh-CN" b="1" dirty="0"/>
                  <a:t>Q, K, V</a:t>
                </a:r>
                <a:r>
                  <a:rPr lang="zh-CN" altLang="en-US" b="1" dirty="0"/>
                  <a:t>即可</a:t>
                </a:r>
                <a:r>
                  <a:rPr lang="en-US" altLang="zh-CN" b="1" dirty="0"/>
                  <a:t>, </a:t>
                </a:r>
                <a:r>
                  <a:rPr lang="zh-CN" altLang="en-US" b="1" dirty="0"/>
                  <a:t>对于之前生成值的</a:t>
                </a:r>
                <a:r>
                  <a:rPr lang="en-US" altLang="zh-CN" b="1" dirty="0"/>
                  <a:t>Q, K, V</a:t>
                </a:r>
                <a:r>
                  <a:rPr lang="zh-CN" altLang="en-US" b="1" dirty="0"/>
                  <a:t>是不会改变的</a:t>
                </a:r>
                <a:r>
                  <a:rPr lang="en-US" altLang="zh-CN" b="1" dirty="0"/>
                  <a:t>, </a:t>
                </a:r>
                <a:r>
                  <a:rPr lang="zh-CN" altLang="en-US" b="1" dirty="0"/>
                  <a:t>无需再次计算</a:t>
                </a:r>
                <a:r>
                  <a:rPr lang="en-US" altLang="zh-CN" b="1" dirty="0"/>
                  <a:t>. </a:t>
                </a:r>
                <a:r>
                  <a:rPr lang="zh-CN" altLang="en-US" b="1" dirty="0"/>
                  <a:t>同时</a:t>
                </a:r>
                <a:r>
                  <a:rPr lang="en-US" altLang="zh-CN" b="1" dirty="0"/>
                  <a:t>, </a:t>
                </a:r>
                <a:r>
                  <a:rPr lang="zh-CN" altLang="en-US" b="1" dirty="0"/>
                  <a:t>因为我们的实际需求是获取下一个要生成的词</a:t>
                </a:r>
                <a:r>
                  <a:rPr lang="en-US" altLang="zh-CN" b="1" dirty="0"/>
                  <a:t>, </a:t>
                </a:r>
                <a:r>
                  <a:rPr lang="zh-CN" altLang="en-US" b="1" dirty="0"/>
                  <a:t>因此</a:t>
                </a:r>
                <a:r>
                  <a:rPr lang="en-US" altLang="zh-CN" b="1" dirty="0"/>
                  <a:t>, </a:t>
                </a:r>
                <a:r>
                  <a:rPr lang="zh-CN" altLang="en-US" b="1" dirty="0"/>
                  <a:t>在</a:t>
                </a:r>
                <a:r>
                  <a:rPr lang="en-US" altLang="zh-CN" b="1" dirty="0"/>
                  <a:t>decoder</a:t>
                </a:r>
                <a:r>
                  <a:rPr lang="zh-CN" altLang="en-US" b="1" dirty="0"/>
                  <a:t>时所需的信息只保留在最后一列结果上</a:t>
                </a:r>
                <a:r>
                  <a:rPr lang="en-US" altLang="zh-CN" b="1" dirty="0"/>
                  <a:t>, </a:t>
                </a:r>
                <a:r>
                  <a:rPr lang="zh-CN" altLang="en-US" b="1" dirty="0"/>
                  <a:t>只需要保证最后一列结果的准确性</a:t>
                </a:r>
                <a:r>
                  <a:rPr lang="en-US" altLang="zh-CN" b="1" dirty="0"/>
                  <a:t>, </a:t>
                </a:r>
                <a:r>
                  <a:rPr lang="zh-CN" altLang="en-US" b="1" dirty="0"/>
                  <a:t>保证其考虑了之前所有的</a:t>
                </a:r>
                <a:r>
                  <a:rPr lang="en-US" altLang="zh-CN" b="1" dirty="0"/>
                  <a:t>”</a:t>
                </a:r>
                <a:r>
                  <a:rPr lang="zh-CN" altLang="en-US" b="1" dirty="0"/>
                  <a:t>上文</a:t>
                </a:r>
                <a:r>
                  <a:rPr lang="en-US" altLang="zh-CN" b="1" dirty="0"/>
                  <a:t>”, </a:t>
                </a:r>
                <a:r>
                  <a:rPr lang="zh-CN" altLang="en-US" b="1" dirty="0"/>
                  <a:t>在足够深的注意力层下</a:t>
                </a:r>
                <a:r>
                  <a:rPr lang="en-US" altLang="zh-CN" b="1" dirty="0"/>
                  <a:t>, </a:t>
                </a:r>
                <a:r>
                  <a:rPr lang="zh-CN" altLang="en-US" b="1" dirty="0"/>
                  <a:t>可以控制之前的列不考虑</a:t>
                </a:r>
                <a:r>
                  <a:rPr lang="en-US" altLang="zh-CN" b="1" dirty="0"/>
                  <a:t>”</a:t>
                </a:r>
                <a:r>
                  <a:rPr lang="zh-CN" altLang="en-US" b="1" dirty="0"/>
                  <a:t>下文</a:t>
                </a:r>
                <a:r>
                  <a:rPr lang="en-US" altLang="zh-CN" b="1" dirty="0"/>
                  <a:t>”. </a:t>
                </a:r>
                <a:r>
                  <a:rPr lang="zh-CN" altLang="en-US" b="1" dirty="0"/>
                  <a:t>并且这样的收益应当是巨大的</a:t>
                </a:r>
                <a:r>
                  <a:rPr lang="en-US" altLang="zh-CN" b="1" dirty="0"/>
                  <a:t>. </a:t>
                </a:r>
              </a:p>
              <a:p>
                <a:r>
                  <a:rPr lang="zh-CN" altLang="en-US" b="1" dirty="0"/>
                  <a:t>这里也可以结合陈阳学长于</a:t>
                </a:r>
                <a:r>
                  <a:rPr lang="en-US" altLang="zh-CN" b="1" dirty="0"/>
                  <a:t>11.08</a:t>
                </a:r>
                <a:r>
                  <a:rPr lang="zh-CN" altLang="en-US" b="1" dirty="0"/>
                  <a:t>日讲述的论文</a:t>
                </a:r>
                <a:r>
                  <a:rPr lang="en-US" altLang="zh-CN" b="1" dirty="0"/>
                  <a:t>, </a:t>
                </a:r>
                <a:r>
                  <a:rPr lang="zh-CN" altLang="en-US" b="1" dirty="0"/>
                  <a:t>在分片存储过后</a:t>
                </a:r>
                <a:r>
                  <a:rPr lang="en-US" altLang="zh-CN" b="1" dirty="0"/>
                  <a:t>, </a:t>
                </a:r>
                <a:r>
                  <a:rPr lang="zh-CN" altLang="en-US" b="1" dirty="0"/>
                  <a:t>无需迅速的更新</a:t>
                </a:r>
                <a:r>
                  <a:rPr lang="en-US" altLang="zh-CN" b="1" dirty="0"/>
                  <a:t>, </a:t>
                </a:r>
                <a:r>
                  <a:rPr lang="zh-CN" altLang="en-US" b="1" dirty="0"/>
                  <a:t>只需存储和读取即可</a:t>
                </a:r>
                <a:r>
                  <a:rPr lang="en-US" altLang="zh-CN" b="1" dirty="0"/>
                  <a:t>.</a:t>
                </a:r>
              </a:p>
              <a:p>
                <a:endParaRPr lang="en-US" altLang="zh-CN" b="1" dirty="0"/>
              </a:p>
              <a:p>
                <a:endParaRPr lang="en-US" altLang="zh-CN" b="1" baseline="0" dirty="0"/>
              </a:p>
            </p:txBody>
          </p:sp>
        </mc:Fallback>
      </mc:AlternateContent>
      <p:sp>
        <p:nvSpPr>
          <p:cNvPr id="4" name="灯片编号占位符 3"/>
          <p:cNvSpPr>
            <a:spLocks noGrp="1"/>
          </p:cNvSpPr>
          <p:nvPr>
            <p:ph type="sldNum" sz="quarter" idx="5"/>
          </p:nvPr>
        </p:nvSpPr>
        <p:spPr/>
        <p:txBody>
          <a:bodyPr/>
          <a:lstStyle/>
          <a:p>
            <a:fld id="{EF20B82E-EF7D-4A61-B6BF-9954BCE8AF0C}" type="slidenum">
              <a:rPr lang="zh-CN" altLang="en-US" smtClean="0"/>
              <a:t>6</a:t>
            </a:fld>
            <a:endParaRPr lang="zh-CN" altLang="en-US"/>
          </a:p>
        </p:txBody>
      </p:sp>
    </p:spTree>
    <p:extLst>
      <p:ext uri="{BB962C8B-B14F-4D97-AF65-F5344CB8AC3E}">
        <p14:creationId xmlns:p14="http://schemas.microsoft.com/office/powerpoint/2010/main" val="184937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5A315-7EB9-7A22-6E4B-CBCDD58A39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D9766D-1851-4DCC-6D2C-25FE3E69750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A2BD6DAB-B72E-9A1A-CD6E-AAC4D25045E5}"/>
                  </a:ext>
                </a:extLst>
              </p:cNvPr>
              <p:cNvSpPr>
                <a:spLocks noGrp="1"/>
              </p:cNvSpPr>
              <p:nvPr>
                <p:ph type="body" idx="1"/>
              </p:nvPr>
            </p:nvSpPr>
            <p:spPr/>
            <p:txBody>
              <a:bodyPr/>
              <a:lstStyle/>
              <a:p>
                <a:r>
                  <a:rPr lang="zh-CN" altLang="en-US" dirty="0"/>
                  <a:t>缩放点积注意力</a:t>
                </a:r>
                <a:endParaRPr lang="en-US" altLang="zh-CN" dirty="0"/>
              </a:p>
              <a:p>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𝑊</m:t>
                        </m:r>
                      </m:e>
                      <m:sub>
                        <m:r>
                          <a:rPr lang="en-US" altLang="zh-CN" i="1" dirty="0" smtClean="0">
                            <a:latin typeface="Cambria Math" panose="02040503050406030204" pitchFamily="18" charset="0"/>
                          </a:rPr>
                          <m:t>𝑣</m:t>
                        </m:r>
                        <m:r>
                          <a:rPr lang="en-US" altLang="zh-CN" i="1" dirty="0" smtClean="0">
                            <a:latin typeface="Cambria Math" panose="02040503050406030204" pitchFamily="18" charset="0"/>
                          </a:rPr>
                          <m:t>​</m:t>
                        </m:r>
                      </m:sub>
                    </m:sSub>
                  </m:oMath>
                </a14:m>
                <a:r>
                  <a:rPr lang="zh-CN" altLang="en-US" dirty="0"/>
                  <a:t>提供了一种在注意力机制中重新表达词含义的途径，使得模型可以在多个头（</a:t>
                </a:r>
                <a:r>
                  <a:rPr lang="en-US" altLang="zh-CN" dirty="0"/>
                  <a:t>multi-head attention</a:t>
                </a:r>
                <a:r>
                  <a:rPr lang="zh-CN" altLang="en-US" dirty="0"/>
                  <a:t>）上进行不同的特征变换和注意力分配。这就使得模型在不同的注意力头中可以捕获到不同的细粒度语义和词间关系，例如短期依赖和长期依赖等多层次信息。</a:t>
                </a:r>
                <a:endParaRPr lang="en-US" altLang="zh-CN" dirty="0"/>
              </a:p>
              <a:p>
                <a:r>
                  <a:rPr lang="zh-CN" altLang="en-US" b="0" baseline="0" dirty="0"/>
                  <a:t>在实践中</a:t>
                </a:r>
                <a:r>
                  <a:rPr lang="en-US" altLang="zh-CN" b="0" baseline="0" dirty="0"/>
                  <a:t>, </a:t>
                </a:r>
                <a:r>
                  <a:rPr lang="zh-CN" altLang="en-US" b="0" baseline="0" dirty="0"/>
                  <a:t>最好让</a:t>
                </a:r>
                <a:r>
                  <a:rPr lang="en-US" altLang="zh-CN" b="0" baseline="0" dirty="0"/>
                  <a:t>V</a:t>
                </a:r>
                <a:r>
                  <a:rPr lang="zh-CN" altLang="en-US" b="0" baseline="0" dirty="0"/>
                  <a:t>的参数值与</a:t>
                </a:r>
                <a:r>
                  <a:rPr lang="en-US" altLang="zh-CN" b="0" baseline="0" dirty="0"/>
                  <a:t>Q</a:t>
                </a:r>
                <a:r>
                  <a:rPr lang="zh-CN" altLang="en-US" b="0" baseline="0" dirty="0"/>
                  <a:t>和</a:t>
                </a:r>
                <a:r>
                  <a:rPr lang="en-US" altLang="zh-CN" b="0" baseline="0" dirty="0"/>
                  <a:t>K</a:t>
                </a:r>
                <a:r>
                  <a:rPr lang="zh-CN" altLang="en-US" b="0" baseline="0" dirty="0"/>
                  <a:t>的参数值匹配</a:t>
                </a:r>
                <a:r>
                  <a:rPr lang="en-US" altLang="zh-CN" b="0" baseline="0" dirty="0"/>
                  <a:t>. </a:t>
                </a:r>
                <a:r>
                  <a:rPr lang="zh-CN" altLang="en-US" dirty="0"/>
                  <a:t>为了确保在注意力计算中保持一致性、实现正确的加权求和以及支持多头机制，</a:t>
                </a:r>
                <a:r>
                  <a:rPr lang="en-US" altLang="zh-CN" b="1" dirty="0"/>
                  <a:t>Q</a:t>
                </a:r>
                <a:r>
                  <a:rPr lang="zh-CN" altLang="en-US" b="1" dirty="0"/>
                  <a:t>、</a:t>
                </a:r>
                <a:r>
                  <a:rPr lang="en-US" altLang="zh-CN" b="1" dirty="0"/>
                  <a:t>K</a:t>
                </a:r>
                <a:r>
                  <a:rPr lang="zh-CN" altLang="en-US" b="1" dirty="0"/>
                  <a:t>、</a:t>
                </a:r>
                <a:r>
                  <a:rPr lang="en-US" altLang="zh-CN" b="1" dirty="0"/>
                  <a:t>V </a:t>
                </a:r>
                <a:r>
                  <a:rPr lang="zh-CN" altLang="en-US" b="1" dirty="0"/>
                  <a:t>的维度通常保持一致</a:t>
                </a:r>
                <a:r>
                  <a:rPr lang="zh-CN" altLang="en-US" dirty="0"/>
                  <a:t>。这不仅简化了计算过程，还提高了模型的稳定性和性能，使得</a:t>
                </a:r>
                <a:r>
                  <a:rPr lang="en-US" altLang="zh-CN" dirty="0"/>
                  <a:t>Transformer</a:t>
                </a:r>
                <a:r>
                  <a:rPr lang="zh-CN" altLang="en-US" dirty="0"/>
                  <a:t>能够有效学习词间的复杂关系和上下文信息。</a:t>
                </a:r>
                <a:endParaRPr lang="en-US" altLang="zh-CN" dirty="0"/>
              </a:p>
              <a:p>
                <a:endParaRPr lang="en-US" altLang="zh-CN" dirty="0"/>
              </a:p>
              <a:p>
                <a:r>
                  <a:rPr lang="zh-CN" altLang="en-US" b="1" dirty="0"/>
                  <a:t>先降维的原因</a:t>
                </a:r>
              </a:p>
              <a:p>
                <a:pPr>
                  <a:buFont typeface="Arial" panose="020B0604020202020204" pitchFamily="34" charset="0"/>
                  <a:buChar char="•"/>
                </a:pPr>
                <a:r>
                  <a:rPr lang="zh-CN" altLang="en-US" b="1" dirty="0"/>
                  <a:t>多头注意力的分头机制</a:t>
                </a:r>
                <a:r>
                  <a:rPr lang="zh-CN" altLang="en-US" dirty="0"/>
                  <a:t>：在多头注意力中，我们将输入向量分割成多个“头”，每个头会获得一个低维的子空间表示。在实现中，通常会将输入向量降维，使每个头处理的向量维度比输入的原始维度更小，这样可以降低每个头的计算开销。</a:t>
                </a:r>
              </a:p>
              <a:p>
                <a:pPr>
                  <a:buFont typeface="Arial" panose="020B0604020202020204" pitchFamily="34" charset="0"/>
                  <a:buChar char="•"/>
                </a:pPr>
                <a:r>
                  <a:rPr lang="zh-CN" altLang="en-US" b="1" dirty="0"/>
                  <a:t>减少计算复杂度</a:t>
                </a:r>
                <a:r>
                  <a:rPr lang="zh-CN" altLang="en-US" dirty="0"/>
                  <a:t>：如果直接在原始高维空间中进行多头操作，计算量会很大，因为每个头都要进行一系列矩阵运算。通过先降维，我们在每个头上可以使用较小的矩阵，显著降低了整体的计算复杂度，节约内存和时间。</a:t>
                </a:r>
              </a:p>
              <a:p>
                <a:r>
                  <a:rPr lang="zh-CN" altLang="en-US" b="1" dirty="0"/>
                  <a:t>多头输出的升维</a:t>
                </a:r>
              </a:p>
              <a:p>
                <a:pPr>
                  <a:buFont typeface="Arial" panose="020B0604020202020204" pitchFamily="34" charset="0"/>
                  <a:buChar char="•"/>
                </a:pPr>
                <a:r>
                  <a:rPr lang="zh-CN" altLang="en-US" b="1" dirty="0"/>
                  <a:t>头的拼接和升维</a:t>
                </a:r>
                <a:r>
                  <a:rPr lang="zh-CN" altLang="en-US" dirty="0"/>
                  <a:t>：在每个头中，生成的查询、键和值向量都是低维的。在计算完各头的注意力输出后，会将它们拼接成一个高维向量。这时，拼接后的向量维度是原始输入维度的倍数（例如，如果有 </a:t>
                </a:r>
                <a:r>
                  <a:rPr lang="en-US" altLang="zh-CN" dirty="0"/>
                  <a:t>8 </a:t>
                </a:r>
                <a:r>
                  <a:rPr lang="zh-CN" altLang="en-US" dirty="0"/>
                  <a:t>个头且每个头降维到原始维度的 </a:t>
                </a:r>
                <a:r>
                  <a:rPr lang="en-US" altLang="zh-CN" dirty="0"/>
                  <a:t>18\frac{1}{8}81​</a:t>
                </a:r>
                <a:r>
                  <a:rPr lang="zh-CN" altLang="en-US" dirty="0"/>
                  <a:t>，拼接后的维度会恢复到原始维度）。</a:t>
                </a:r>
              </a:p>
              <a:p>
                <a:pPr>
                  <a:buFont typeface="Arial" panose="020B0604020202020204" pitchFamily="34" charset="0"/>
                  <a:buChar char="•"/>
                </a:pPr>
                <a:r>
                  <a:rPr lang="zh-CN" altLang="en-US" b="1" dirty="0"/>
                  <a:t>升维确保一致的输出维度</a:t>
                </a:r>
                <a:r>
                  <a:rPr lang="zh-CN" altLang="en-US" dirty="0"/>
                  <a:t>：拼接后的高维向量通过一个线性变换矩阵升维，使其回到原始输入的维度。这一步保证了模型在多头注意力输出和后续层之间的维度一致性，从而使残差连接和层归一化等操作得以顺利进行。</a:t>
                </a:r>
                <a:endParaRPr lang="en-US" altLang="zh-CN" dirty="0"/>
              </a:p>
              <a:p>
                <a:pPr>
                  <a:buFont typeface="Arial" panose="020B0604020202020204" pitchFamily="34" charset="0"/>
                  <a:buNone/>
                </a:pPr>
                <a:r>
                  <a:rPr lang="zh-CN" altLang="en-US" b="1" dirty="0"/>
                  <a:t>这里对应的是原始论文中的</a:t>
                </a:r>
                <a:r>
                  <a:rPr lang="en-US" altLang="zh-CN" b="1" dirty="0"/>
                  <a:t>Multi-Head Attention</a:t>
                </a:r>
                <a:r>
                  <a:rPr lang="zh-CN" altLang="en-US" b="1" dirty="0"/>
                  <a:t>中的描述</a:t>
                </a:r>
                <a:r>
                  <a:rPr lang="en-US" altLang="zh-CN" b="1" dirty="0"/>
                  <a:t>, </a:t>
                </a:r>
                <a:r>
                  <a:rPr lang="zh-CN" altLang="en-US" b="1" dirty="0"/>
                  <a:t>即作者发现</a:t>
                </a:r>
                <a:r>
                  <a:rPr lang="en-US" altLang="zh-CN" b="1" dirty="0"/>
                  <a:t>, </a:t>
                </a:r>
                <a:r>
                  <a:rPr lang="zh-CN" altLang="en-US" b="1" dirty="0"/>
                  <a:t>将</a:t>
                </a:r>
                <a:r>
                  <a:rPr lang="en-US" altLang="zh-CN" b="1" dirty="0"/>
                  <a:t>Q, K, V</a:t>
                </a:r>
                <a:r>
                  <a:rPr lang="zh-CN" altLang="en-US" b="1" dirty="0"/>
                  <a:t>分别投影到</a:t>
                </a:r>
                <a:r>
                  <a:rPr lang="en-US" altLang="zh-CN" b="1" dirty="0" err="1"/>
                  <a:t>d_k</a:t>
                </a:r>
                <a:r>
                  <a:rPr lang="en-US" altLang="zh-CN" b="1" dirty="0"/>
                  <a:t>, </a:t>
                </a:r>
                <a:r>
                  <a:rPr lang="en-US" altLang="zh-CN" b="1" dirty="0" err="1"/>
                  <a:t>d_k</a:t>
                </a:r>
                <a:r>
                  <a:rPr lang="en-US" altLang="zh-CN" b="1" dirty="0"/>
                  <a:t>(</a:t>
                </a:r>
                <a:r>
                  <a:rPr lang="zh-CN" altLang="en-US" b="1" dirty="0"/>
                  <a:t>通常等于</a:t>
                </a:r>
                <a:r>
                  <a:rPr lang="en-US" altLang="zh-CN" b="1" dirty="0" err="1"/>
                  <a:t>d_model</a:t>
                </a:r>
                <a:r>
                  <a:rPr lang="en-US" altLang="zh-CN" b="1" dirty="0"/>
                  <a:t>)</a:t>
                </a:r>
                <a:r>
                  <a:rPr lang="zh-CN" altLang="en-US" b="1" dirty="0"/>
                  <a:t>和</a:t>
                </a:r>
                <a:r>
                  <a:rPr lang="en-US" altLang="zh-CN" b="1" dirty="0" err="1"/>
                  <a:t>d_v</a:t>
                </a:r>
                <a:r>
                  <a:rPr lang="zh-CN" altLang="en-US" b="1" dirty="0"/>
                  <a:t>的不同独立单位学习</a:t>
                </a:r>
                <a:r>
                  <a:rPr lang="en-US" altLang="zh-CN" b="1" dirty="0"/>
                  <a:t>h</a:t>
                </a:r>
                <a:r>
                  <a:rPr lang="zh-CN" altLang="en-US" b="1" dirty="0"/>
                  <a:t>次</a:t>
                </a:r>
                <a:r>
                  <a:rPr lang="en-US" altLang="zh-CN" b="1" dirty="0"/>
                  <a:t>, </a:t>
                </a:r>
                <a:r>
                  <a:rPr lang="zh-CN" altLang="en-US" b="1" dirty="0"/>
                  <a:t>而不是用</a:t>
                </a:r>
                <a:r>
                  <a:rPr lang="en-US" altLang="zh-CN" b="1" dirty="0" err="1"/>
                  <a:t>d_model</a:t>
                </a:r>
                <a:r>
                  <a:rPr lang="zh-CN" altLang="en-US" b="1" dirty="0"/>
                  <a:t>的</a:t>
                </a:r>
                <a:r>
                  <a:rPr lang="en-US" altLang="zh-CN" b="1" dirty="0"/>
                  <a:t>Q, K, V</a:t>
                </a:r>
                <a:r>
                  <a:rPr lang="zh-CN" altLang="en-US" b="1" dirty="0"/>
                  <a:t>执行单个注意力函数是有益的</a:t>
                </a:r>
                <a:r>
                  <a:rPr lang="en-US" altLang="zh-CN" b="1" dirty="0"/>
                  <a:t>.</a:t>
                </a:r>
                <a:endParaRPr lang="zh-CN" altLang="en-US" b="1" dirty="0"/>
              </a:p>
              <a:p>
                <a:endParaRPr lang="en-US" altLang="zh-CN" b="1" baseline="0" dirty="0"/>
              </a:p>
              <a:p>
                <a:r>
                  <a:rPr lang="en-US" altLang="zh-CN" b="0" baseline="0" dirty="0"/>
                  <a:t>Low rank transformation</a:t>
                </a:r>
                <a:r>
                  <a:rPr lang="zh-CN" altLang="en-US" b="0" baseline="0" dirty="0"/>
                  <a:t>可以</a:t>
                </a:r>
                <a:r>
                  <a:rPr lang="en-US" altLang="zh-CN" b="0" baseline="0" dirty="0"/>
                  <a:t>:</a:t>
                </a:r>
                <a:r>
                  <a:rPr lang="zh-CN" altLang="en-US" dirty="0"/>
                  <a:t>降低计算复杂性、减少参数数量以及提高模型的泛化能力</a:t>
                </a:r>
                <a:r>
                  <a:rPr lang="en-US" altLang="zh-CN" dirty="0"/>
                  <a:t>.</a:t>
                </a:r>
                <a:r>
                  <a:rPr lang="zh-CN" altLang="en-US" dirty="0"/>
                  <a:t>低秩变换能够在不显著降低模型性能的前提下，通过减少参数和计算量，带来更高效、更泛化的模型，有助于在资源受限的环境中运行。</a:t>
                </a:r>
                <a:endParaRPr lang="en-US" altLang="zh-CN" dirty="0"/>
              </a:p>
              <a:p>
                <a:r>
                  <a:rPr lang="zh-CN" altLang="en-US" b="1" dirty="0"/>
                  <a:t>降低计算复杂度</a:t>
                </a:r>
              </a:p>
              <a:p>
                <a:pPr>
                  <a:buFont typeface="Arial" panose="020B0604020202020204" pitchFamily="34" charset="0"/>
                  <a:buChar char="•"/>
                </a:pPr>
                <a:r>
                  <a:rPr lang="zh-CN" altLang="en-US" b="1" dirty="0"/>
                  <a:t>减少矩阵运算量</a:t>
                </a:r>
                <a:r>
                  <a:rPr lang="zh-CN" altLang="en-US" dirty="0"/>
                  <a:t>：在深度模型中，许多操作依赖于矩阵乘法。低秩变换可以通过对高维矩阵的近似来减少计算量，因为低秩矩阵只需少量的行和列就能近似表示完整的矩阵。</a:t>
                </a:r>
              </a:p>
              <a:p>
                <a:pPr>
                  <a:buFont typeface="Arial" panose="020B0604020202020204" pitchFamily="34" charset="0"/>
                  <a:buChar char="•"/>
                </a:pPr>
                <a:r>
                  <a:rPr lang="zh-CN" altLang="en-US" b="1" dirty="0"/>
                  <a:t>提升推理速度</a:t>
                </a:r>
                <a:r>
                  <a:rPr lang="zh-CN" altLang="en-US" dirty="0"/>
                  <a:t>：在推理阶段，低秩近似可以减少计算需求，尤其是在资源受限的设备（如移动设备、边缘设备）上，提高了模型的计算效率和响应速度。</a:t>
                </a:r>
              </a:p>
              <a:p>
                <a:r>
                  <a:rPr lang="en-US" altLang="zh-CN" b="1" dirty="0"/>
                  <a:t>2. </a:t>
                </a:r>
                <a:r>
                  <a:rPr lang="zh-CN" altLang="en-US" b="1" dirty="0"/>
                  <a:t>减少模型参数</a:t>
                </a:r>
              </a:p>
              <a:p>
                <a:pPr>
                  <a:buFont typeface="Arial" panose="020B0604020202020204" pitchFamily="34" charset="0"/>
                  <a:buChar char="•"/>
                </a:pPr>
                <a:r>
                  <a:rPr lang="zh-CN" altLang="en-US" b="1" dirty="0"/>
                  <a:t>参数压缩</a:t>
                </a:r>
                <a:r>
                  <a:rPr lang="zh-CN" altLang="en-US" dirty="0"/>
                  <a:t>：低秩矩阵可以用较少的参数近似表示原始矩阵，从而减少了模型的总参数量。这不仅降低了模型的存储需求，还减少了过拟合的风险。</a:t>
                </a:r>
              </a:p>
              <a:p>
                <a:pPr>
                  <a:buFont typeface="Arial" panose="020B0604020202020204" pitchFamily="34" charset="0"/>
                  <a:buChar char="•"/>
                </a:pPr>
                <a:r>
                  <a:rPr lang="zh-CN" altLang="en-US" b="1" dirty="0"/>
                  <a:t>节省存储空间</a:t>
                </a:r>
                <a:r>
                  <a:rPr lang="zh-CN" altLang="en-US" dirty="0"/>
                  <a:t>：对于需要在内存中存储大量参数的模型，低秩变换可以有效地减少内存占用，便于模型在小型设备上运行。</a:t>
                </a:r>
              </a:p>
              <a:p>
                <a:r>
                  <a:rPr lang="en-US" altLang="zh-CN" b="1" dirty="0"/>
                  <a:t>3. </a:t>
                </a:r>
                <a:r>
                  <a:rPr lang="zh-CN" altLang="en-US" b="1" dirty="0"/>
                  <a:t>提高泛化能力</a:t>
                </a:r>
              </a:p>
              <a:p>
                <a:pPr>
                  <a:buFont typeface="Arial" panose="020B0604020202020204" pitchFamily="34" charset="0"/>
                  <a:buChar char="•"/>
                </a:pPr>
                <a:r>
                  <a:rPr lang="zh-CN" altLang="en-US" b="1" dirty="0"/>
                  <a:t>减少冗余</a:t>
                </a:r>
                <a:r>
                  <a:rPr lang="zh-CN" altLang="en-US" dirty="0"/>
                  <a:t>：高维度表示中可能存在很多冗余信息，低秩变换能够去除这些冗余，只保留关键特征，帮助模型学习更重要的模式。</a:t>
                </a:r>
              </a:p>
              <a:p>
                <a:pPr>
                  <a:buFont typeface="Arial" panose="020B0604020202020204" pitchFamily="34" charset="0"/>
                  <a:buChar char="•"/>
                </a:pPr>
                <a:r>
                  <a:rPr lang="zh-CN" altLang="en-US" b="1" dirty="0"/>
                  <a:t>减少过拟合</a:t>
                </a:r>
                <a:r>
                  <a:rPr lang="zh-CN" altLang="en-US" dirty="0"/>
                  <a:t>：由于低秩近似限制了模型的自由度，模型更倾向于学习数据中的主要特征，而不是记住噪声和无关特征，提升了模型在新数据上的泛化能力。</a:t>
                </a:r>
              </a:p>
              <a:p>
                <a:r>
                  <a:rPr lang="en-US" altLang="zh-CN" b="1" dirty="0"/>
                  <a:t>4. </a:t>
                </a:r>
                <a:r>
                  <a:rPr lang="zh-CN" altLang="en-US" b="1" dirty="0"/>
                  <a:t>便于多任务学习和迁移学习</a:t>
                </a:r>
              </a:p>
              <a:p>
                <a:pPr>
                  <a:buFont typeface="Arial" panose="020B0604020202020204" pitchFamily="34" charset="0"/>
                  <a:buChar char="•"/>
                </a:pPr>
                <a:r>
                  <a:rPr lang="zh-CN" altLang="en-US" b="1" dirty="0"/>
                  <a:t>共享表示</a:t>
                </a:r>
                <a:r>
                  <a:rPr lang="zh-CN" altLang="en-US" dirty="0"/>
                  <a:t>：低秩变换能够提取出数据的核心低维表示，这些表示可以被多个任务共享，使得模型在多任务学习中表现更好。</a:t>
                </a:r>
              </a:p>
              <a:p>
                <a:pPr>
                  <a:buFont typeface="Arial" panose="020B0604020202020204" pitchFamily="34" charset="0"/>
                  <a:buChar char="•"/>
                </a:pPr>
                <a:r>
                  <a:rPr lang="zh-CN" altLang="en-US" b="1" dirty="0"/>
                  <a:t>迁移特征</a:t>
                </a:r>
                <a:r>
                  <a:rPr lang="zh-CN" altLang="en-US" dirty="0"/>
                  <a:t>：低秩特征可以跨不同数据集迁移，因为它们通常代表了基础性、通用性强的特征，有助于在新任务中快速适应。</a:t>
                </a:r>
              </a:p>
              <a:p>
                <a:r>
                  <a:rPr lang="en-US" altLang="zh-CN" b="1" dirty="0"/>
                  <a:t>5. </a:t>
                </a:r>
                <a:r>
                  <a:rPr lang="zh-CN" altLang="en-US" b="1" dirty="0"/>
                  <a:t>提高训练效率</a:t>
                </a:r>
              </a:p>
              <a:p>
                <a:pPr>
                  <a:buFont typeface="Arial" panose="020B0604020202020204" pitchFamily="34" charset="0"/>
                  <a:buChar char="•"/>
                </a:pPr>
                <a:r>
                  <a:rPr lang="zh-CN" altLang="en-US" b="1" dirty="0"/>
                  <a:t>梯度计算效率更高</a:t>
                </a:r>
                <a:r>
                  <a:rPr lang="zh-CN" altLang="en-US" dirty="0"/>
                  <a:t>：低秩表示减少了参数规模，使得梯度计算更为简洁，减少了计算开销。</a:t>
                </a:r>
              </a:p>
              <a:p>
                <a:pPr>
                  <a:buFont typeface="Arial" panose="020B0604020202020204" pitchFamily="34" charset="0"/>
                  <a:buChar char="•"/>
                </a:pPr>
                <a:r>
                  <a:rPr lang="zh-CN" altLang="en-US" b="1" dirty="0"/>
                  <a:t>加速收敛</a:t>
                </a:r>
                <a:r>
                  <a:rPr lang="zh-CN" altLang="en-US" dirty="0"/>
                  <a:t>：参数减少的情况下，优化器能够更快找到合适的参数，从而加速模型的训练收敛过程。</a:t>
                </a:r>
              </a:p>
              <a:p>
                <a:r>
                  <a:rPr lang="en-US" altLang="zh-CN" b="1" dirty="0"/>
                  <a:t>6. </a:t>
                </a:r>
                <a:r>
                  <a:rPr lang="zh-CN" altLang="en-US" b="1" dirty="0"/>
                  <a:t>特征去噪和降维</a:t>
                </a:r>
              </a:p>
              <a:p>
                <a:pPr>
                  <a:buFont typeface="Arial" panose="020B0604020202020204" pitchFamily="34" charset="0"/>
                  <a:buChar char="•"/>
                </a:pPr>
                <a:r>
                  <a:rPr lang="zh-CN" altLang="en-US" b="1" dirty="0"/>
                  <a:t>降噪</a:t>
                </a:r>
                <a:r>
                  <a:rPr lang="zh-CN" altLang="en-US" dirty="0"/>
                  <a:t>：在处理包含噪声的数据时，低秩变换可以提取主要信号并抑制噪声，使得模型更加鲁棒。</a:t>
                </a:r>
              </a:p>
              <a:p>
                <a:pPr>
                  <a:buFont typeface="Arial" panose="020B0604020202020204" pitchFamily="34" charset="0"/>
                  <a:buChar char="•"/>
                </a:pPr>
                <a:r>
                  <a:rPr lang="zh-CN" altLang="en-US" b="1" dirty="0"/>
                  <a:t>降维</a:t>
                </a:r>
                <a:r>
                  <a:rPr lang="zh-CN" altLang="en-US" dirty="0"/>
                  <a:t>：低秩变换可以作为一种降维方法，用于提取数据的主成分，有助于数据的可视化和分析。</a:t>
                </a:r>
              </a:p>
              <a:p>
                <a:endParaRPr lang="en-US" altLang="zh-CN" b="0" baseline="0" dirty="0"/>
              </a:p>
            </p:txBody>
          </p:sp>
        </mc:Choice>
        <mc:Fallback xmlns="">
          <p:sp>
            <p:nvSpPr>
              <p:cNvPr id="3" name="备注占位符 2">
                <a:extLst>
                  <a:ext uri="{FF2B5EF4-FFF2-40B4-BE49-F238E27FC236}">
                    <a16:creationId xmlns:a16="http://schemas.microsoft.com/office/drawing/2014/main" id="{A2BD6DAB-B72E-9A1A-CD6E-AAC4D25045E5}"/>
                  </a:ext>
                </a:extLst>
              </p:cNvPr>
              <p:cNvSpPr>
                <a:spLocks noGrp="1"/>
              </p:cNvSpPr>
              <p:nvPr>
                <p:ph type="body" idx="1"/>
              </p:nvPr>
            </p:nvSpPr>
            <p:spPr/>
            <p:txBody>
              <a:bodyPr/>
              <a:lstStyle/>
              <a:p>
                <a:r>
                  <a:rPr lang="zh-CN" altLang="en-US" dirty="0"/>
                  <a:t>缩放点积注意力</a:t>
                </a:r>
                <a:endParaRPr lang="en-US" altLang="zh-CN" dirty="0"/>
              </a:p>
              <a:p>
                <a:r>
                  <a:rPr lang="en-US" altLang="zh-CN" i="0" dirty="0">
                    <a:latin typeface="Cambria Math" panose="02040503050406030204" pitchFamily="18" charset="0"/>
                  </a:rPr>
                  <a:t>𝑊_𝑣​</a:t>
                </a:r>
                <a:r>
                  <a:rPr lang="zh-CN" altLang="en-US" dirty="0"/>
                  <a:t>提供了一种在注意力机制中重新表达词含义的途径，使得模型可以在多个头（</a:t>
                </a:r>
                <a:r>
                  <a:rPr lang="en-US" altLang="zh-CN" dirty="0"/>
                  <a:t>multi-head attention</a:t>
                </a:r>
                <a:r>
                  <a:rPr lang="zh-CN" altLang="en-US" dirty="0"/>
                  <a:t>）上进行不同的特征变换和注意力分配。这就使得模型在不同的注意力头中可以捕获到不同的细粒度语义和词间关系，例如短期依赖和长期依赖等多层次信息。</a:t>
                </a:r>
                <a:endParaRPr lang="en-US" altLang="zh-CN" dirty="0"/>
              </a:p>
              <a:p>
                <a:r>
                  <a:rPr lang="zh-CN" altLang="en-US" b="0" baseline="0" dirty="0"/>
                  <a:t>在实践中</a:t>
                </a:r>
                <a:r>
                  <a:rPr lang="en-US" altLang="zh-CN" b="0" baseline="0" dirty="0"/>
                  <a:t>, </a:t>
                </a:r>
                <a:r>
                  <a:rPr lang="zh-CN" altLang="en-US" b="0" baseline="0" dirty="0"/>
                  <a:t>最好让</a:t>
                </a:r>
                <a:r>
                  <a:rPr lang="en-US" altLang="zh-CN" b="0" baseline="0" dirty="0"/>
                  <a:t>V</a:t>
                </a:r>
                <a:r>
                  <a:rPr lang="zh-CN" altLang="en-US" b="0" baseline="0" dirty="0"/>
                  <a:t>的参数值与</a:t>
                </a:r>
                <a:r>
                  <a:rPr lang="en-US" altLang="zh-CN" b="0" baseline="0" dirty="0"/>
                  <a:t>Q</a:t>
                </a:r>
                <a:r>
                  <a:rPr lang="zh-CN" altLang="en-US" b="0" baseline="0" dirty="0"/>
                  <a:t>和</a:t>
                </a:r>
                <a:r>
                  <a:rPr lang="en-US" altLang="zh-CN" b="0" baseline="0" dirty="0"/>
                  <a:t>K</a:t>
                </a:r>
                <a:r>
                  <a:rPr lang="zh-CN" altLang="en-US" b="0" baseline="0" dirty="0"/>
                  <a:t>的参数值匹配</a:t>
                </a:r>
                <a:r>
                  <a:rPr lang="en-US" altLang="zh-CN" b="0" baseline="0" dirty="0"/>
                  <a:t>. </a:t>
                </a:r>
                <a:r>
                  <a:rPr lang="zh-CN" altLang="en-US" dirty="0"/>
                  <a:t>为了确保在注意力计算中保持一致性、实现正确的加权求和以及支持多头机制，</a:t>
                </a:r>
                <a:r>
                  <a:rPr lang="en-US" altLang="zh-CN" b="1" dirty="0"/>
                  <a:t>Q</a:t>
                </a:r>
                <a:r>
                  <a:rPr lang="zh-CN" altLang="en-US" b="1" dirty="0"/>
                  <a:t>、</a:t>
                </a:r>
                <a:r>
                  <a:rPr lang="en-US" altLang="zh-CN" b="1" dirty="0"/>
                  <a:t>K</a:t>
                </a:r>
                <a:r>
                  <a:rPr lang="zh-CN" altLang="en-US" b="1" dirty="0"/>
                  <a:t>、</a:t>
                </a:r>
                <a:r>
                  <a:rPr lang="en-US" altLang="zh-CN" b="1" dirty="0"/>
                  <a:t>V </a:t>
                </a:r>
                <a:r>
                  <a:rPr lang="zh-CN" altLang="en-US" b="1" dirty="0"/>
                  <a:t>的维度通常保持一致</a:t>
                </a:r>
                <a:r>
                  <a:rPr lang="zh-CN" altLang="en-US" dirty="0"/>
                  <a:t>。这不仅简化了计算过程，还提高了模型的稳定性和性能，使得</a:t>
                </a:r>
                <a:r>
                  <a:rPr lang="en-US" altLang="zh-CN" dirty="0"/>
                  <a:t>Transformer</a:t>
                </a:r>
                <a:r>
                  <a:rPr lang="zh-CN" altLang="en-US" dirty="0"/>
                  <a:t>能够有效学习词间的复杂关系和上下文信息。</a:t>
                </a:r>
                <a:endParaRPr lang="en-US" altLang="zh-CN" dirty="0"/>
              </a:p>
              <a:p>
                <a:endParaRPr lang="en-US" altLang="zh-CN" dirty="0"/>
              </a:p>
              <a:p>
                <a:r>
                  <a:rPr lang="zh-CN" altLang="en-US" b="1" dirty="0"/>
                  <a:t>先降维的原因</a:t>
                </a:r>
              </a:p>
              <a:p>
                <a:pPr>
                  <a:buFont typeface="Arial" panose="020B0604020202020204" pitchFamily="34" charset="0"/>
                  <a:buChar char="•"/>
                </a:pPr>
                <a:r>
                  <a:rPr lang="zh-CN" altLang="en-US" b="1" dirty="0"/>
                  <a:t>多头注意力的分头机制</a:t>
                </a:r>
                <a:r>
                  <a:rPr lang="zh-CN" altLang="en-US" dirty="0"/>
                  <a:t>：在多头注意力中，我们将输入向量分割成多个“头”，每个头会获得一个低维的子空间表示。在实现中，通常会将输入向量降维，使每个头处理的向量维度比输入的原始维度更小，这样可以降低每个头的计算开销。</a:t>
                </a:r>
              </a:p>
              <a:p>
                <a:pPr>
                  <a:buFont typeface="Arial" panose="020B0604020202020204" pitchFamily="34" charset="0"/>
                  <a:buChar char="•"/>
                </a:pPr>
                <a:r>
                  <a:rPr lang="zh-CN" altLang="en-US" b="1" dirty="0"/>
                  <a:t>减少计算复杂度</a:t>
                </a:r>
                <a:r>
                  <a:rPr lang="zh-CN" altLang="en-US" dirty="0"/>
                  <a:t>：如果直接在原始高维空间中进行多头操作，计算量会很大，因为每个头都要进行一系列矩阵运算。通过先降维，我们在每个头上可以使用较小的矩阵，显著降低了整体的计算复杂度，节约内存和时间。</a:t>
                </a:r>
              </a:p>
              <a:p>
                <a:r>
                  <a:rPr lang="zh-CN" altLang="en-US" b="1" dirty="0"/>
                  <a:t>多头输出的升维</a:t>
                </a:r>
              </a:p>
              <a:p>
                <a:pPr>
                  <a:buFont typeface="Arial" panose="020B0604020202020204" pitchFamily="34" charset="0"/>
                  <a:buChar char="•"/>
                </a:pPr>
                <a:r>
                  <a:rPr lang="zh-CN" altLang="en-US" b="1" dirty="0"/>
                  <a:t>头的拼接和升维</a:t>
                </a:r>
                <a:r>
                  <a:rPr lang="zh-CN" altLang="en-US" dirty="0"/>
                  <a:t>：在每个头中，生成的查询、键和值向量都是低维的。在计算完各头的注意力输出后，会将它们拼接成一个高维向量。这时，拼接后的向量维度是原始输入维度的倍数（例如，如果有 </a:t>
                </a:r>
                <a:r>
                  <a:rPr lang="en-US" altLang="zh-CN" dirty="0"/>
                  <a:t>8 </a:t>
                </a:r>
                <a:r>
                  <a:rPr lang="zh-CN" altLang="en-US" dirty="0"/>
                  <a:t>个头且每个头降维到原始维度的 </a:t>
                </a:r>
                <a:r>
                  <a:rPr lang="en-US" altLang="zh-CN" dirty="0"/>
                  <a:t>18\frac{1}{8}81​</a:t>
                </a:r>
                <a:r>
                  <a:rPr lang="zh-CN" altLang="en-US" dirty="0"/>
                  <a:t>，拼接后的维度会恢复到原始维度）。</a:t>
                </a:r>
              </a:p>
              <a:p>
                <a:pPr>
                  <a:buFont typeface="Arial" panose="020B0604020202020204" pitchFamily="34" charset="0"/>
                  <a:buChar char="•"/>
                </a:pPr>
                <a:r>
                  <a:rPr lang="zh-CN" altLang="en-US" b="1" dirty="0"/>
                  <a:t>升维确保一致的输出维度</a:t>
                </a:r>
                <a:r>
                  <a:rPr lang="zh-CN" altLang="en-US" dirty="0"/>
                  <a:t>：拼接后的高维向量通过一个线性变换矩阵升维，使其回到原始输入的维度。这一步保证了模型在多头注意力输出和后续层之间的维度一致性，从而使残差连接和层归一化等操作得以顺利进行。</a:t>
                </a:r>
                <a:endParaRPr lang="en-US" altLang="zh-CN" dirty="0"/>
              </a:p>
              <a:p>
                <a:pPr>
                  <a:buFont typeface="Arial" panose="020B0604020202020204" pitchFamily="34" charset="0"/>
                  <a:buNone/>
                </a:pPr>
                <a:r>
                  <a:rPr lang="zh-CN" altLang="en-US" b="1" dirty="0"/>
                  <a:t>这里对应的是原始论文中的</a:t>
                </a:r>
                <a:r>
                  <a:rPr lang="en-US" altLang="zh-CN" b="1" dirty="0"/>
                  <a:t>Multi-Head Attention</a:t>
                </a:r>
                <a:r>
                  <a:rPr lang="zh-CN" altLang="en-US" b="1" dirty="0"/>
                  <a:t>中的描述</a:t>
                </a:r>
                <a:r>
                  <a:rPr lang="en-US" altLang="zh-CN" b="1" dirty="0"/>
                  <a:t>, </a:t>
                </a:r>
                <a:r>
                  <a:rPr lang="zh-CN" altLang="en-US" b="1" dirty="0"/>
                  <a:t>即作者发现</a:t>
                </a:r>
                <a:r>
                  <a:rPr lang="en-US" altLang="zh-CN" b="1" dirty="0"/>
                  <a:t>, </a:t>
                </a:r>
                <a:r>
                  <a:rPr lang="zh-CN" altLang="en-US" b="1" dirty="0"/>
                  <a:t>将</a:t>
                </a:r>
                <a:r>
                  <a:rPr lang="en-US" altLang="zh-CN" b="1" dirty="0"/>
                  <a:t>Q, K, V</a:t>
                </a:r>
                <a:r>
                  <a:rPr lang="zh-CN" altLang="en-US" b="1" dirty="0"/>
                  <a:t>分别投影到</a:t>
                </a:r>
                <a:r>
                  <a:rPr lang="en-US" altLang="zh-CN" b="1" dirty="0" err="1"/>
                  <a:t>d_k</a:t>
                </a:r>
                <a:r>
                  <a:rPr lang="en-US" altLang="zh-CN" b="1" dirty="0"/>
                  <a:t>, </a:t>
                </a:r>
                <a:r>
                  <a:rPr lang="en-US" altLang="zh-CN" b="1" dirty="0" err="1"/>
                  <a:t>d_k</a:t>
                </a:r>
                <a:r>
                  <a:rPr lang="en-US" altLang="zh-CN" b="1" dirty="0"/>
                  <a:t>(</a:t>
                </a:r>
                <a:r>
                  <a:rPr lang="zh-CN" altLang="en-US" b="1" dirty="0"/>
                  <a:t>通常等于</a:t>
                </a:r>
                <a:r>
                  <a:rPr lang="en-US" altLang="zh-CN" b="1" dirty="0" err="1"/>
                  <a:t>d_model</a:t>
                </a:r>
                <a:r>
                  <a:rPr lang="en-US" altLang="zh-CN" b="1" dirty="0"/>
                  <a:t>)</a:t>
                </a:r>
                <a:r>
                  <a:rPr lang="zh-CN" altLang="en-US" b="1" dirty="0"/>
                  <a:t>和</a:t>
                </a:r>
                <a:r>
                  <a:rPr lang="en-US" altLang="zh-CN" b="1" dirty="0" err="1"/>
                  <a:t>d_v</a:t>
                </a:r>
                <a:r>
                  <a:rPr lang="zh-CN" altLang="en-US" b="1" dirty="0"/>
                  <a:t>的不同独立单位学习</a:t>
                </a:r>
                <a:r>
                  <a:rPr lang="en-US" altLang="zh-CN" b="1" dirty="0"/>
                  <a:t>h</a:t>
                </a:r>
                <a:r>
                  <a:rPr lang="zh-CN" altLang="en-US" b="1" dirty="0"/>
                  <a:t>次</a:t>
                </a:r>
                <a:r>
                  <a:rPr lang="en-US" altLang="zh-CN" b="1" dirty="0"/>
                  <a:t>, </a:t>
                </a:r>
                <a:r>
                  <a:rPr lang="zh-CN" altLang="en-US" b="1" dirty="0"/>
                  <a:t>而不是用</a:t>
                </a:r>
                <a:r>
                  <a:rPr lang="en-US" altLang="zh-CN" b="1" dirty="0" err="1"/>
                  <a:t>d_model</a:t>
                </a:r>
                <a:r>
                  <a:rPr lang="zh-CN" altLang="en-US" b="1" dirty="0"/>
                  <a:t>的</a:t>
                </a:r>
                <a:r>
                  <a:rPr lang="en-US" altLang="zh-CN" b="1" dirty="0"/>
                  <a:t>Q, K, V</a:t>
                </a:r>
                <a:r>
                  <a:rPr lang="zh-CN" altLang="en-US" b="1" dirty="0"/>
                  <a:t>执行单个注意力函数是有益的</a:t>
                </a:r>
                <a:r>
                  <a:rPr lang="en-US" altLang="zh-CN" b="1" dirty="0"/>
                  <a:t>.</a:t>
                </a:r>
                <a:endParaRPr lang="zh-CN" altLang="en-US" b="1" dirty="0"/>
              </a:p>
              <a:p>
                <a:endParaRPr lang="en-US" altLang="zh-CN" b="1" baseline="0" dirty="0"/>
              </a:p>
              <a:p>
                <a:r>
                  <a:rPr lang="en-US" altLang="zh-CN" b="0" baseline="0" dirty="0"/>
                  <a:t>Low rank transformation</a:t>
                </a:r>
                <a:r>
                  <a:rPr lang="zh-CN" altLang="en-US" b="0" baseline="0" dirty="0"/>
                  <a:t>可以</a:t>
                </a:r>
                <a:r>
                  <a:rPr lang="en-US" altLang="zh-CN" b="0" baseline="0" dirty="0"/>
                  <a:t>:</a:t>
                </a:r>
                <a:r>
                  <a:rPr lang="zh-CN" altLang="en-US" dirty="0"/>
                  <a:t>降低计算复杂性、减少参数数量以及提高模型的泛化能力</a:t>
                </a:r>
                <a:r>
                  <a:rPr lang="en-US" altLang="zh-CN" dirty="0"/>
                  <a:t>.</a:t>
                </a:r>
                <a:r>
                  <a:rPr lang="zh-CN" altLang="en-US" dirty="0"/>
                  <a:t>低秩变换能够在不显著降低模型性能的前提下，通过减少参数和计算量，带来更高效、更泛化的模型，有助于在资源受限的环境中运行。</a:t>
                </a:r>
                <a:endParaRPr lang="en-US" altLang="zh-CN" dirty="0"/>
              </a:p>
              <a:p>
                <a:r>
                  <a:rPr lang="zh-CN" altLang="en-US" b="1" dirty="0"/>
                  <a:t>降低计算复杂度</a:t>
                </a:r>
              </a:p>
              <a:p>
                <a:pPr>
                  <a:buFont typeface="Arial" panose="020B0604020202020204" pitchFamily="34" charset="0"/>
                  <a:buChar char="•"/>
                </a:pPr>
                <a:r>
                  <a:rPr lang="zh-CN" altLang="en-US" b="1" dirty="0"/>
                  <a:t>减少矩阵运算量</a:t>
                </a:r>
                <a:r>
                  <a:rPr lang="zh-CN" altLang="en-US" dirty="0"/>
                  <a:t>：在深度模型中，许多操作依赖于矩阵乘法。低秩变换可以通过对高维矩阵的近似来减少计算量，因为低秩矩阵只需少量的行和列就能近似表示完整的矩阵。</a:t>
                </a:r>
              </a:p>
              <a:p>
                <a:pPr>
                  <a:buFont typeface="Arial" panose="020B0604020202020204" pitchFamily="34" charset="0"/>
                  <a:buChar char="•"/>
                </a:pPr>
                <a:r>
                  <a:rPr lang="zh-CN" altLang="en-US" b="1" dirty="0"/>
                  <a:t>提升推理速度</a:t>
                </a:r>
                <a:r>
                  <a:rPr lang="zh-CN" altLang="en-US" dirty="0"/>
                  <a:t>：在推理阶段，低秩近似可以减少计算需求，尤其是在资源受限的设备（如移动设备、边缘设备）上，提高了模型的计算效率和响应速度。</a:t>
                </a:r>
              </a:p>
              <a:p>
                <a:r>
                  <a:rPr lang="en-US" altLang="zh-CN" b="1" dirty="0"/>
                  <a:t>2. </a:t>
                </a:r>
                <a:r>
                  <a:rPr lang="zh-CN" altLang="en-US" b="1" dirty="0"/>
                  <a:t>减少模型参数</a:t>
                </a:r>
              </a:p>
              <a:p>
                <a:pPr>
                  <a:buFont typeface="Arial" panose="020B0604020202020204" pitchFamily="34" charset="0"/>
                  <a:buChar char="•"/>
                </a:pPr>
                <a:r>
                  <a:rPr lang="zh-CN" altLang="en-US" b="1" dirty="0"/>
                  <a:t>参数压缩</a:t>
                </a:r>
                <a:r>
                  <a:rPr lang="zh-CN" altLang="en-US" dirty="0"/>
                  <a:t>：低秩矩阵可以用较少的参数近似表示原始矩阵，从而减少了模型的总参数量。这不仅降低了模型的存储需求，还减少了过拟合的风险。</a:t>
                </a:r>
              </a:p>
              <a:p>
                <a:pPr>
                  <a:buFont typeface="Arial" panose="020B0604020202020204" pitchFamily="34" charset="0"/>
                  <a:buChar char="•"/>
                </a:pPr>
                <a:r>
                  <a:rPr lang="zh-CN" altLang="en-US" b="1" dirty="0"/>
                  <a:t>节省存储空间</a:t>
                </a:r>
                <a:r>
                  <a:rPr lang="zh-CN" altLang="en-US" dirty="0"/>
                  <a:t>：对于需要在内存中存储大量参数的模型，低秩变换可以有效地减少内存占用，便于模型在小型设备上运行。</a:t>
                </a:r>
              </a:p>
              <a:p>
                <a:r>
                  <a:rPr lang="en-US" altLang="zh-CN" b="1" dirty="0"/>
                  <a:t>3. </a:t>
                </a:r>
                <a:r>
                  <a:rPr lang="zh-CN" altLang="en-US" b="1" dirty="0"/>
                  <a:t>提高泛化能力</a:t>
                </a:r>
              </a:p>
              <a:p>
                <a:pPr>
                  <a:buFont typeface="Arial" panose="020B0604020202020204" pitchFamily="34" charset="0"/>
                  <a:buChar char="•"/>
                </a:pPr>
                <a:r>
                  <a:rPr lang="zh-CN" altLang="en-US" b="1" dirty="0"/>
                  <a:t>减少冗余</a:t>
                </a:r>
                <a:r>
                  <a:rPr lang="zh-CN" altLang="en-US" dirty="0"/>
                  <a:t>：高维度表示中可能存在很多冗余信息，低秩变换能够去除这些冗余，只保留关键特征，帮助模型学习更重要的模式。</a:t>
                </a:r>
              </a:p>
              <a:p>
                <a:pPr>
                  <a:buFont typeface="Arial" panose="020B0604020202020204" pitchFamily="34" charset="0"/>
                  <a:buChar char="•"/>
                </a:pPr>
                <a:r>
                  <a:rPr lang="zh-CN" altLang="en-US" b="1" dirty="0"/>
                  <a:t>减少过拟合</a:t>
                </a:r>
                <a:r>
                  <a:rPr lang="zh-CN" altLang="en-US" dirty="0"/>
                  <a:t>：由于低秩近似限制了模型的自由度，模型更倾向于学习数据中的主要特征，而不是记住噪声和无关特征，提升了模型在新数据上的泛化能力。</a:t>
                </a:r>
              </a:p>
              <a:p>
                <a:r>
                  <a:rPr lang="en-US" altLang="zh-CN" b="1" dirty="0"/>
                  <a:t>4. </a:t>
                </a:r>
                <a:r>
                  <a:rPr lang="zh-CN" altLang="en-US" b="1" dirty="0"/>
                  <a:t>便于多任务学习和迁移学习</a:t>
                </a:r>
              </a:p>
              <a:p>
                <a:pPr>
                  <a:buFont typeface="Arial" panose="020B0604020202020204" pitchFamily="34" charset="0"/>
                  <a:buChar char="•"/>
                </a:pPr>
                <a:r>
                  <a:rPr lang="zh-CN" altLang="en-US" b="1" dirty="0"/>
                  <a:t>共享表示</a:t>
                </a:r>
                <a:r>
                  <a:rPr lang="zh-CN" altLang="en-US" dirty="0"/>
                  <a:t>：低秩变换能够提取出数据的核心低维表示，这些表示可以被多个任务共享，使得模型在多任务学习中表现更好。</a:t>
                </a:r>
              </a:p>
              <a:p>
                <a:pPr>
                  <a:buFont typeface="Arial" panose="020B0604020202020204" pitchFamily="34" charset="0"/>
                  <a:buChar char="•"/>
                </a:pPr>
                <a:r>
                  <a:rPr lang="zh-CN" altLang="en-US" b="1" dirty="0"/>
                  <a:t>迁移特征</a:t>
                </a:r>
                <a:r>
                  <a:rPr lang="zh-CN" altLang="en-US" dirty="0"/>
                  <a:t>：低秩特征可以跨不同数据集迁移，因为它们通常代表了基础性、通用性强的特征，有助于在新任务中快速适应。</a:t>
                </a:r>
              </a:p>
              <a:p>
                <a:r>
                  <a:rPr lang="en-US" altLang="zh-CN" b="1" dirty="0"/>
                  <a:t>5. </a:t>
                </a:r>
                <a:r>
                  <a:rPr lang="zh-CN" altLang="en-US" b="1" dirty="0"/>
                  <a:t>提高训练效率</a:t>
                </a:r>
              </a:p>
              <a:p>
                <a:pPr>
                  <a:buFont typeface="Arial" panose="020B0604020202020204" pitchFamily="34" charset="0"/>
                  <a:buChar char="•"/>
                </a:pPr>
                <a:r>
                  <a:rPr lang="zh-CN" altLang="en-US" b="1" dirty="0"/>
                  <a:t>梯度计算效率更高</a:t>
                </a:r>
                <a:r>
                  <a:rPr lang="zh-CN" altLang="en-US" dirty="0"/>
                  <a:t>：低秩表示减少了参数规模，使得梯度计算更为简洁，减少了计算开销。</a:t>
                </a:r>
              </a:p>
              <a:p>
                <a:pPr>
                  <a:buFont typeface="Arial" panose="020B0604020202020204" pitchFamily="34" charset="0"/>
                  <a:buChar char="•"/>
                </a:pPr>
                <a:r>
                  <a:rPr lang="zh-CN" altLang="en-US" b="1" dirty="0"/>
                  <a:t>加速收敛</a:t>
                </a:r>
                <a:r>
                  <a:rPr lang="zh-CN" altLang="en-US" dirty="0"/>
                  <a:t>：参数减少的情况下，优化器能够更快找到合适的参数，从而加速模型的训练收敛过程。</a:t>
                </a:r>
              </a:p>
              <a:p>
                <a:r>
                  <a:rPr lang="en-US" altLang="zh-CN" b="1" dirty="0"/>
                  <a:t>6. </a:t>
                </a:r>
                <a:r>
                  <a:rPr lang="zh-CN" altLang="en-US" b="1" dirty="0"/>
                  <a:t>特征去噪和降维</a:t>
                </a:r>
              </a:p>
              <a:p>
                <a:pPr>
                  <a:buFont typeface="Arial" panose="020B0604020202020204" pitchFamily="34" charset="0"/>
                  <a:buChar char="•"/>
                </a:pPr>
                <a:r>
                  <a:rPr lang="zh-CN" altLang="en-US" b="1" dirty="0"/>
                  <a:t>降噪</a:t>
                </a:r>
                <a:r>
                  <a:rPr lang="zh-CN" altLang="en-US" dirty="0"/>
                  <a:t>：在处理包含噪声的数据时，低秩变换可以提取主要信号并抑制噪声，使得模型更加鲁棒。</a:t>
                </a:r>
              </a:p>
              <a:p>
                <a:pPr>
                  <a:buFont typeface="Arial" panose="020B0604020202020204" pitchFamily="34" charset="0"/>
                  <a:buChar char="•"/>
                </a:pPr>
                <a:r>
                  <a:rPr lang="zh-CN" altLang="en-US" b="1" dirty="0"/>
                  <a:t>降维</a:t>
                </a:r>
                <a:r>
                  <a:rPr lang="zh-CN" altLang="en-US" dirty="0"/>
                  <a:t>：低秩变换可以作为一种降维方法，用于提取数据的主成分，有助于数据的可视化和分析。</a:t>
                </a:r>
              </a:p>
              <a:p>
                <a:endParaRPr lang="en-US" altLang="zh-CN" b="0" baseline="0" dirty="0"/>
              </a:p>
            </p:txBody>
          </p:sp>
        </mc:Fallback>
      </mc:AlternateContent>
      <p:sp>
        <p:nvSpPr>
          <p:cNvPr id="4" name="灯片编号占位符 3">
            <a:extLst>
              <a:ext uri="{FF2B5EF4-FFF2-40B4-BE49-F238E27FC236}">
                <a16:creationId xmlns:a16="http://schemas.microsoft.com/office/drawing/2014/main" id="{852A405E-3958-DDF7-0BA8-B67071E478ED}"/>
              </a:ext>
            </a:extLst>
          </p:cNvPr>
          <p:cNvSpPr>
            <a:spLocks noGrp="1"/>
          </p:cNvSpPr>
          <p:nvPr>
            <p:ph type="sldNum" sz="quarter" idx="5"/>
          </p:nvPr>
        </p:nvSpPr>
        <p:spPr/>
        <p:txBody>
          <a:bodyPr/>
          <a:lstStyle/>
          <a:p>
            <a:fld id="{EF20B82E-EF7D-4A61-B6BF-9954BCE8AF0C}" type="slidenum">
              <a:rPr lang="zh-CN" altLang="en-US" smtClean="0"/>
              <a:t>7</a:t>
            </a:fld>
            <a:endParaRPr lang="zh-CN" altLang="en-US"/>
          </a:p>
        </p:txBody>
      </p:sp>
    </p:spTree>
    <p:extLst>
      <p:ext uri="{BB962C8B-B14F-4D97-AF65-F5344CB8AC3E}">
        <p14:creationId xmlns:p14="http://schemas.microsoft.com/office/powerpoint/2010/main" val="391716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B0063-32B3-B07F-D7AD-DF0DEBA79E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C2EAEC-9112-07A9-1C48-A9B39C5A17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DA50EF-4894-52A6-8DF8-B12706380E15}"/>
              </a:ext>
            </a:extLst>
          </p:cNvPr>
          <p:cNvSpPr>
            <a:spLocks noGrp="1"/>
          </p:cNvSpPr>
          <p:nvPr>
            <p:ph type="body" idx="1"/>
          </p:nvPr>
        </p:nvSpPr>
        <p:spPr/>
        <p:txBody>
          <a:bodyPr/>
          <a:lstStyle/>
          <a:p>
            <a:r>
              <a:rPr lang="zh-CN" altLang="en-US" b="0" baseline="0" dirty="0"/>
              <a:t>在实际计算中</a:t>
            </a:r>
            <a:r>
              <a:rPr lang="en-US" altLang="zh-CN" b="0" baseline="0" dirty="0"/>
              <a:t>, </a:t>
            </a:r>
            <a:r>
              <a:rPr lang="zh-CN" altLang="en-US" b="0" baseline="0" dirty="0"/>
              <a:t>在单层注意力层中</a:t>
            </a:r>
            <a:r>
              <a:rPr lang="en-US" altLang="zh-CN" b="0" baseline="0" dirty="0"/>
              <a:t>, </a:t>
            </a:r>
            <a:r>
              <a:rPr lang="zh-CN" altLang="en-US" b="0" baseline="0" dirty="0"/>
              <a:t>对</a:t>
            </a:r>
            <a:r>
              <a:rPr lang="en-US" altLang="zh-CN" b="0" baseline="0" dirty="0"/>
              <a:t>V</a:t>
            </a:r>
            <a:r>
              <a:rPr lang="zh-CN" altLang="en-US" b="0" baseline="0" dirty="0"/>
              <a:t>的计算仅限于值降维矩阵</a:t>
            </a:r>
            <a:r>
              <a:rPr lang="en-US" altLang="zh-CN" b="0" baseline="0" dirty="0"/>
              <a:t>, </a:t>
            </a:r>
            <a:r>
              <a:rPr lang="zh-CN" altLang="en-US" b="0" baseline="0" dirty="0"/>
              <a:t>这样来节省计算资源并提高收益</a:t>
            </a:r>
            <a:r>
              <a:rPr lang="en-US" altLang="zh-CN" b="0" baseline="0" dirty="0"/>
              <a:t>.</a:t>
            </a:r>
          </a:p>
        </p:txBody>
      </p:sp>
      <p:sp>
        <p:nvSpPr>
          <p:cNvPr id="4" name="灯片编号占位符 3">
            <a:extLst>
              <a:ext uri="{FF2B5EF4-FFF2-40B4-BE49-F238E27FC236}">
                <a16:creationId xmlns:a16="http://schemas.microsoft.com/office/drawing/2014/main" id="{1E08FE95-CDFE-55D8-AF05-6F069545781F}"/>
              </a:ext>
            </a:extLst>
          </p:cNvPr>
          <p:cNvSpPr>
            <a:spLocks noGrp="1"/>
          </p:cNvSpPr>
          <p:nvPr>
            <p:ph type="sldNum" sz="quarter" idx="5"/>
          </p:nvPr>
        </p:nvSpPr>
        <p:spPr/>
        <p:txBody>
          <a:bodyPr/>
          <a:lstStyle/>
          <a:p>
            <a:fld id="{EF20B82E-EF7D-4A61-B6BF-9954BCE8AF0C}" type="slidenum">
              <a:rPr lang="zh-CN" altLang="en-US" smtClean="0"/>
              <a:t>8</a:t>
            </a:fld>
            <a:endParaRPr lang="zh-CN" altLang="en-US"/>
          </a:p>
        </p:txBody>
      </p:sp>
    </p:spTree>
    <p:extLst>
      <p:ext uri="{BB962C8B-B14F-4D97-AF65-F5344CB8AC3E}">
        <p14:creationId xmlns:p14="http://schemas.microsoft.com/office/powerpoint/2010/main" val="182452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F77E4-E5E5-AFF3-6DBB-A958146E82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847324-21FC-31ED-1138-96C9568DC88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161CC8EC-86F6-4F6D-926D-C269DF02BA15}"/>
                  </a:ext>
                </a:extLst>
              </p:cNvPr>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altLang="zh-CN" b="0" i="1" baseline="0" dirty="0" smtClean="0">
                              <a:latin typeface="Cambria Math" panose="02040503050406030204" pitchFamily="18" charset="0"/>
                            </a:rPr>
                          </m:ctrlPr>
                        </m:sSubPr>
                        <m:e>
                          <m:r>
                            <a:rPr lang="en-US" altLang="zh-CN" b="0" i="1" baseline="0" dirty="0" smtClean="0">
                              <a:latin typeface="Cambria Math" panose="02040503050406030204" pitchFamily="18" charset="0"/>
                            </a:rPr>
                            <m:t>𝑑</m:t>
                          </m:r>
                        </m:e>
                        <m:sub>
                          <m:r>
                            <a:rPr lang="en-US" altLang="zh-CN" b="0" i="1" baseline="0" dirty="0" smtClean="0">
                              <a:latin typeface="Cambria Math" panose="02040503050406030204" pitchFamily="18" charset="0"/>
                            </a:rPr>
                            <m:t>𝑞</m:t>
                          </m:r>
                        </m:sub>
                      </m:sSub>
                      <m:r>
                        <a:rPr lang="en-US" altLang="zh-CN" b="0" i="1" baseline="0" dirty="0" smtClean="0">
                          <a:latin typeface="Cambria Math" panose="02040503050406030204" pitchFamily="18" charset="0"/>
                        </a:rPr>
                        <m:t>=</m:t>
                      </m:r>
                      <m:sSub>
                        <m:sSubPr>
                          <m:ctrlPr>
                            <a:rPr lang="en-US" altLang="zh-CN" b="0" i="1" baseline="0" dirty="0" err="1" smtClean="0">
                              <a:latin typeface="Cambria Math" panose="02040503050406030204" pitchFamily="18" charset="0"/>
                            </a:rPr>
                          </m:ctrlPr>
                        </m:sSubPr>
                        <m:e>
                          <m:r>
                            <a:rPr lang="en-US" altLang="zh-CN" b="0" i="1" baseline="0" dirty="0" err="1" smtClean="0">
                              <a:latin typeface="Cambria Math" panose="02040503050406030204" pitchFamily="18" charset="0"/>
                            </a:rPr>
                            <m:t>𝑑</m:t>
                          </m:r>
                        </m:e>
                        <m:sub>
                          <m:r>
                            <a:rPr lang="en-US" altLang="zh-CN" b="0" i="1" baseline="0" dirty="0" err="1" smtClean="0">
                              <a:latin typeface="Cambria Math" panose="02040503050406030204" pitchFamily="18" charset="0"/>
                            </a:rPr>
                            <m:t>𝑘</m:t>
                          </m:r>
                        </m:sub>
                      </m:sSub>
                      <m:r>
                        <a:rPr lang="en-US" altLang="zh-CN" b="0" i="1" baseline="0" dirty="0" smtClean="0">
                          <a:latin typeface="Cambria Math" panose="02040503050406030204" pitchFamily="18" charset="0"/>
                        </a:rPr>
                        <m:t>=</m:t>
                      </m:r>
                      <m:sSub>
                        <m:sSubPr>
                          <m:ctrlPr>
                            <a:rPr lang="en-US" altLang="zh-CN" b="0" i="1" baseline="0" dirty="0" err="1" smtClean="0">
                              <a:latin typeface="Cambria Math" panose="02040503050406030204" pitchFamily="18" charset="0"/>
                            </a:rPr>
                          </m:ctrlPr>
                        </m:sSubPr>
                        <m:e>
                          <m:r>
                            <a:rPr lang="en-US" altLang="zh-CN" b="0" i="1" baseline="0" dirty="0" err="1" smtClean="0">
                              <a:latin typeface="Cambria Math" panose="02040503050406030204" pitchFamily="18" charset="0"/>
                            </a:rPr>
                            <m:t>𝑑</m:t>
                          </m:r>
                        </m:e>
                        <m:sub>
                          <m:r>
                            <a:rPr lang="en-US" altLang="zh-CN" b="0" i="1" baseline="0" dirty="0" err="1" smtClean="0">
                              <a:latin typeface="Cambria Math" panose="02040503050406030204" pitchFamily="18" charset="0"/>
                            </a:rPr>
                            <m:t>𝑣</m:t>
                          </m:r>
                        </m:sub>
                      </m:sSub>
                      <m:r>
                        <a:rPr lang="en-US" altLang="zh-CN" b="0" i="1" baseline="0" dirty="0" smtClean="0">
                          <a:latin typeface="Cambria Math" panose="02040503050406030204" pitchFamily="18" charset="0"/>
                        </a:rPr>
                        <m:t>=</m:t>
                      </m:r>
                      <m:sSub>
                        <m:sSubPr>
                          <m:ctrlPr>
                            <a:rPr lang="en-US" altLang="zh-CN" b="0" i="1" baseline="0" dirty="0" err="1" smtClean="0">
                              <a:latin typeface="Cambria Math" panose="02040503050406030204" pitchFamily="18" charset="0"/>
                            </a:rPr>
                          </m:ctrlPr>
                        </m:sSubPr>
                        <m:e>
                          <m:r>
                            <a:rPr lang="en-US" altLang="zh-CN" b="0" i="1" baseline="0" dirty="0" err="1" smtClean="0">
                              <a:latin typeface="Cambria Math" panose="02040503050406030204" pitchFamily="18" charset="0"/>
                            </a:rPr>
                            <m:t>𝑑</m:t>
                          </m:r>
                        </m:e>
                        <m:sub>
                          <m:r>
                            <a:rPr lang="en-US" altLang="zh-CN" b="0" i="1" baseline="0" dirty="0" err="1" smtClean="0">
                              <a:latin typeface="Cambria Math" panose="02040503050406030204" pitchFamily="18" charset="0"/>
                            </a:rPr>
                            <m:t>𝑚𝑜𝑑𝑒𝑙</m:t>
                          </m:r>
                        </m:sub>
                      </m:sSub>
                      <m:r>
                        <a:rPr lang="en-US" altLang="zh-CN" b="0" i="1" baseline="0" dirty="0" smtClean="0">
                          <a:latin typeface="Cambria Math" panose="02040503050406030204" pitchFamily="18" charset="0"/>
                        </a:rPr>
                        <m:t>; </m:t>
                      </m:r>
                      <m:sSub>
                        <m:sSubPr>
                          <m:ctrlPr>
                            <a:rPr lang="en-US" altLang="zh-CN" b="0" i="1" baseline="0" dirty="0" err="1" smtClean="0">
                              <a:latin typeface="Cambria Math" panose="02040503050406030204" pitchFamily="18" charset="0"/>
                            </a:rPr>
                          </m:ctrlPr>
                        </m:sSubPr>
                        <m:e>
                          <m:r>
                            <a:rPr lang="en-US" altLang="zh-CN" b="0" i="1" baseline="0" dirty="0" err="1" smtClean="0">
                              <a:latin typeface="Cambria Math" panose="02040503050406030204" pitchFamily="18" charset="0"/>
                            </a:rPr>
                            <m:t>𝑑</m:t>
                          </m:r>
                        </m:e>
                        <m:sub>
                          <m:r>
                            <m:rPr>
                              <m:sty m:val="p"/>
                            </m:rPr>
                            <a:rPr lang="en-US" altLang="zh-CN" b="0" i="1" baseline="0" dirty="0" smtClean="0">
                              <a:latin typeface="Cambria Math" panose="02040503050406030204" pitchFamily="18" charset="0"/>
                            </a:rPr>
                            <m:t>e</m:t>
                          </m:r>
                          <m:r>
                            <a:rPr lang="en-US" altLang="zh-CN" b="0" i="1" baseline="0" dirty="0" err="1" smtClean="0">
                              <a:latin typeface="Cambria Math" panose="02040503050406030204" pitchFamily="18" charset="0"/>
                            </a:rPr>
                            <m:t>𝑚𝑏𝑒𝑑</m:t>
                          </m:r>
                        </m:sub>
                      </m:sSub>
                      <m:r>
                        <a:rPr lang="en-US" altLang="zh-CN" b="0" i="1" baseline="0" dirty="0" smtClean="0">
                          <a:latin typeface="Cambria Math" panose="02040503050406030204" pitchFamily="18" charset="0"/>
                        </a:rPr>
                        <m:t>≫</m:t>
                      </m:r>
                      <m:sSub>
                        <m:sSubPr>
                          <m:ctrlPr>
                            <a:rPr lang="en-US" altLang="zh-CN" b="0" i="1" baseline="0" dirty="0" err="1" smtClean="0">
                              <a:latin typeface="Cambria Math" panose="02040503050406030204" pitchFamily="18" charset="0"/>
                            </a:rPr>
                          </m:ctrlPr>
                        </m:sSubPr>
                        <m:e>
                          <m:r>
                            <a:rPr lang="en-US" altLang="zh-CN" b="0" i="1" baseline="0" dirty="0" err="1" smtClean="0">
                              <a:latin typeface="Cambria Math" panose="02040503050406030204" pitchFamily="18" charset="0"/>
                            </a:rPr>
                            <m:t>𝑑</m:t>
                          </m:r>
                        </m:e>
                        <m:sub>
                          <m:r>
                            <a:rPr lang="en-US" altLang="zh-CN" b="0" i="1" baseline="0" dirty="0" err="1" smtClean="0">
                              <a:latin typeface="Cambria Math" panose="02040503050406030204" pitchFamily="18" charset="0"/>
                            </a:rPr>
                            <m:t>𝑚𝑜𝑑𝑒𝑙</m:t>
                          </m:r>
                        </m:sub>
                      </m:sSub>
                    </m:oMath>
                  </m:oMathPara>
                </a14:m>
                <a:endParaRPr lang="en-US" altLang="zh-CN" b="0" baseline="0" dirty="0"/>
              </a:p>
            </p:txBody>
          </p:sp>
        </mc:Choice>
        <mc:Fallback xmlns="">
          <p:sp>
            <p:nvSpPr>
              <p:cNvPr id="3" name="备注占位符 2">
                <a:extLst>
                  <a:ext uri="{FF2B5EF4-FFF2-40B4-BE49-F238E27FC236}">
                    <a16:creationId xmlns:a16="http://schemas.microsoft.com/office/drawing/2014/main" id="{161CC8EC-86F6-4F6D-926D-C269DF02BA15}"/>
                  </a:ext>
                </a:extLst>
              </p:cNvPr>
              <p:cNvSpPr>
                <a:spLocks noGrp="1"/>
              </p:cNvSpPr>
              <p:nvPr>
                <p:ph type="body" idx="1"/>
              </p:nvPr>
            </p:nvSpPr>
            <p:spPr/>
            <p:txBody>
              <a:bodyPr/>
              <a:lstStyle/>
              <a:p>
                <a:r>
                  <a:rPr lang="en-US" altLang="zh-CN" b="0" i="0" baseline="0" dirty="0">
                    <a:latin typeface="Cambria Math" panose="02040503050406030204" pitchFamily="18" charset="0"/>
                  </a:rPr>
                  <a:t>𝑑_𝑞=</a:t>
                </a:r>
                <a:r>
                  <a:rPr lang="en-US" altLang="zh-CN" b="0" i="0" baseline="0" dirty="0" err="1">
                    <a:latin typeface="Cambria Math" panose="02040503050406030204" pitchFamily="18" charset="0"/>
                  </a:rPr>
                  <a:t>𝑑_𝑘</a:t>
                </a:r>
                <a:r>
                  <a:rPr lang="en-US" altLang="zh-CN" b="0" i="0" baseline="0" dirty="0">
                    <a:latin typeface="Cambria Math" panose="02040503050406030204" pitchFamily="18" charset="0"/>
                  </a:rPr>
                  <a:t>=</a:t>
                </a:r>
                <a:r>
                  <a:rPr lang="en-US" altLang="zh-CN" b="0" i="0" baseline="0" dirty="0" err="1">
                    <a:latin typeface="Cambria Math" panose="02040503050406030204" pitchFamily="18" charset="0"/>
                  </a:rPr>
                  <a:t>𝑑_𝑣</a:t>
                </a:r>
                <a:r>
                  <a:rPr lang="en-US" altLang="zh-CN" b="0" i="0" baseline="0" dirty="0">
                    <a:latin typeface="Cambria Math" panose="02040503050406030204" pitchFamily="18" charset="0"/>
                  </a:rPr>
                  <a:t>=</a:t>
                </a:r>
                <a:r>
                  <a:rPr lang="en-US" altLang="zh-CN" b="0" i="0" baseline="0" dirty="0" err="1">
                    <a:latin typeface="Cambria Math" panose="02040503050406030204" pitchFamily="18" charset="0"/>
                  </a:rPr>
                  <a:t>𝑑_𝑚𝑜𝑑𝑒𝑙</a:t>
                </a:r>
                <a:r>
                  <a:rPr lang="en-US" altLang="zh-CN" b="0" i="0" baseline="0" dirty="0">
                    <a:latin typeface="Cambria Math" panose="02040503050406030204" pitchFamily="18" charset="0"/>
                  </a:rPr>
                  <a:t>; </a:t>
                </a:r>
                <a:r>
                  <a:rPr lang="en-US" altLang="zh-CN" b="0" i="0" baseline="0" dirty="0" err="1">
                    <a:latin typeface="Cambria Math" panose="02040503050406030204" pitchFamily="18" charset="0"/>
                  </a:rPr>
                  <a:t>𝑑_</a:t>
                </a:r>
                <a:r>
                  <a:rPr lang="en-US" altLang="zh-CN" b="0" i="0" baseline="0" dirty="0">
                    <a:latin typeface="Cambria Math" panose="02040503050406030204" pitchFamily="18" charset="0"/>
                  </a:rPr>
                  <a:t>e</a:t>
                </a:r>
                <a:r>
                  <a:rPr lang="en-US" altLang="zh-CN" b="0" i="0" baseline="0" dirty="0" err="1">
                    <a:latin typeface="Cambria Math" panose="02040503050406030204" pitchFamily="18" charset="0"/>
                  </a:rPr>
                  <a:t>𝑚𝑏𝑒𝑑</a:t>
                </a:r>
                <a:r>
                  <a:rPr lang="en-US" altLang="zh-CN" b="0" i="0" baseline="0" dirty="0">
                    <a:latin typeface="Cambria Math" panose="02040503050406030204" pitchFamily="18" charset="0"/>
                  </a:rPr>
                  <a:t>≫</a:t>
                </a:r>
                <a:r>
                  <a:rPr lang="en-US" altLang="zh-CN" b="0" i="0" baseline="0" dirty="0" err="1">
                    <a:latin typeface="Cambria Math" panose="02040503050406030204" pitchFamily="18" charset="0"/>
                  </a:rPr>
                  <a:t>𝑑_𝑚𝑜𝑑𝑒𝑙</a:t>
                </a:r>
                <a:endParaRPr lang="en-US" altLang="zh-CN" b="0" baseline="0" dirty="0"/>
              </a:p>
            </p:txBody>
          </p:sp>
        </mc:Fallback>
      </mc:AlternateContent>
      <p:sp>
        <p:nvSpPr>
          <p:cNvPr id="4" name="灯片编号占位符 3">
            <a:extLst>
              <a:ext uri="{FF2B5EF4-FFF2-40B4-BE49-F238E27FC236}">
                <a16:creationId xmlns:a16="http://schemas.microsoft.com/office/drawing/2014/main" id="{6889D22B-0916-BD41-AA7F-4C9844196F57}"/>
              </a:ext>
            </a:extLst>
          </p:cNvPr>
          <p:cNvSpPr>
            <a:spLocks noGrp="1"/>
          </p:cNvSpPr>
          <p:nvPr>
            <p:ph type="sldNum" sz="quarter" idx="5"/>
          </p:nvPr>
        </p:nvSpPr>
        <p:spPr/>
        <p:txBody>
          <a:bodyPr/>
          <a:lstStyle/>
          <a:p>
            <a:fld id="{EF20B82E-EF7D-4A61-B6BF-9954BCE8AF0C}" type="slidenum">
              <a:rPr lang="zh-CN" altLang="en-US" smtClean="0"/>
              <a:t>9</a:t>
            </a:fld>
            <a:endParaRPr lang="zh-CN" altLang="en-US"/>
          </a:p>
        </p:txBody>
      </p:sp>
    </p:spTree>
    <p:extLst>
      <p:ext uri="{BB962C8B-B14F-4D97-AF65-F5344CB8AC3E}">
        <p14:creationId xmlns:p14="http://schemas.microsoft.com/office/powerpoint/2010/main" val="2027604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在经过多层</a:t>
            </a:r>
            <a:r>
              <a:rPr lang="en-US" altLang="zh-CN" dirty="0" err="1"/>
              <a:t>Attention+MLP</a:t>
            </a:r>
            <a:r>
              <a:rPr lang="zh-CN" altLang="en-US" dirty="0"/>
              <a:t>迭代后</a:t>
            </a:r>
            <a:r>
              <a:rPr lang="en-US" altLang="zh-CN" dirty="0"/>
              <a:t>, </a:t>
            </a:r>
            <a:r>
              <a:rPr lang="zh-CN" altLang="en-US" dirty="0"/>
              <a:t>在最后获取的结果中</a:t>
            </a:r>
            <a:r>
              <a:rPr lang="en-US" altLang="zh-CN" dirty="0"/>
              <a:t>, </a:t>
            </a:r>
            <a:r>
              <a:rPr lang="zh-CN" altLang="en-US" dirty="0"/>
              <a:t>我们希望每个向量都能获取足够的信息</a:t>
            </a:r>
            <a:r>
              <a:rPr lang="en-US" altLang="zh-CN" dirty="0"/>
              <a:t>, </a:t>
            </a:r>
            <a:r>
              <a:rPr lang="zh-CN" altLang="en-US" dirty="0"/>
              <a:t>这些信息不仅来自上下文</a:t>
            </a:r>
            <a:r>
              <a:rPr lang="en-US" altLang="zh-CN" dirty="0"/>
              <a:t>, </a:t>
            </a:r>
            <a:r>
              <a:rPr lang="zh-CN" altLang="en-US" dirty="0"/>
              <a:t>还包括之前训练中获取的一般性知识</a:t>
            </a:r>
            <a:r>
              <a:rPr lang="en-US" altLang="zh-CN" dirty="0"/>
              <a:t>(</a:t>
            </a:r>
            <a:r>
              <a:rPr lang="zh-CN" altLang="en-US" dirty="0"/>
              <a:t>即世界知识</a:t>
            </a:r>
            <a:r>
              <a:rPr lang="en-US" altLang="zh-CN" dirty="0"/>
              <a:t>)</a:t>
            </a:r>
          </a:p>
          <a:p>
            <a:r>
              <a:rPr lang="zh-CN" altLang="en-US" dirty="0"/>
              <a:t>对于将</a:t>
            </a:r>
            <a:r>
              <a:rPr lang="en-US" altLang="zh-CN" dirty="0"/>
              <a:t>MLP</a:t>
            </a:r>
            <a:r>
              <a:rPr lang="zh-CN" altLang="en-US" dirty="0"/>
              <a:t>中结果与输入相加的内容可参见</a:t>
            </a:r>
            <a:r>
              <a:rPr lang="en-US" altLang="zh-CN" dirty="0"/>
              <a:t>Figure1</a:t>
            </a:r>
            <a:r>
              <a:rPr lang="zh-CN" altLang="en-US" dirty="0"/>
              <a:t>中的细节</a:t>
            </a:r>
            <a:r>
              <a:rPr lang="en-US" altLang="zh-CN" dirty="0"/>
              <a:t>, Feed Forward</a:t>
            </a:r>
            <a:r>
              <a:rPr lang="zh-CN" altLang="en-US" dirty="0"/>
              <a:t>上面的</a:t>
            </a:r>
            <a:r>
              <a:rPr lang="en-US" altLang="zh-CN" dirty="0" err="1"/>
              <a:t>Add&amp;Norm</a:t>
            </a:r>
            <a:r>
              <a:rPr lang="zh-CN" altLang="en-US" dirty="0"/>
              <a:t>的输入</a:t>
            </a:r>
            <a:r>
              <a:rPr lang="en-US" altLang="zh-CN" dirty="0"/>
              <a:t>.</a:t>
            </a:r>
          </a:p>
          <a:p>
            <a:endParaRPr lang="en-US" altLang="zh-CN" dirty="0"/>
          </a:p>
          <a:p>
            <a:r>
              <a:rPr lang="en-US" altLang="zh-CN" dirty="0"/>
              <a:t>MLP</a:t>
            </a:r>
            <a:r>
              <a:rPr lang="zh-CN" altLang="en-US" dirty="0"/>
              <a:t>中</a:t>
            </a:r>
            <a:r>
              <a:rPr lang="en-US" altLang="zh-CN" dirty="0"/>
              <a:t>, </a:t>
            </a:r>
            <a:r>
              <a:rPr lang="zh-CN" altLang="en-US" dirty="0"/>
              <a:t>我们计算每个</a:t>
            </a:r>
            <a:r>
              <a:rPr lang="en-US" altLang="zh-CN" dirty="0"/>
              <a:t>vector</a:t>
            </a:r>
            <a:r>
              <a:rPr lang="zh-CN" altLang="en-US" dirty="0"/>
              <a:t>中的各</a:t>
            </a:r>
            <a:r>
              <a:rPr lang="en-US" altLang="zh-CN" dirty="0"/>
              <a:t>dimension(</a:t>
            </a:r>
            <a:r>
              <a:rPr lang="zh-CN" altLang="en-US" dirty="0"/>
              <a:t>因为已经融合了许多上下文信息</a:t>
            </a:r>
            <a:r>
              <a:rPr lang="en-US" altLang="zh-CN" dirty="0"/>
              <a:t>, </a:t>
            </a:r>
            <a:r>
              <a:rPr lang="zh-CN" altLang="en-US" dirty="0"/>
              <a:t>并且其本身也并不是只有一个信息</a:t>
            </a:r>
            <a:r>
              <a:rPr lang="en-US" altLang="zh-CN" dirty="0"/>
              <a:t>, </a:t>
            </a:r>
            <a:r>
              <a:rPr lang="zh-CN" altLang="en-US" dirty="0"/>
              <a:t>因此假设各层中的各</a:t>
            </a:r>
            <a:r>
              <a:rPr lang="en-US" altLang="zh-CN" dirty="0"/>
              <a:t>dimension</a:t>
            </a:r>
            <a:r>
              <a:rPr lang="zh-CN" altLang="en-US" dirty="0"/>
              <a:t>代表一个信息</a:t>
            </a:r>
            <a:r>
              <a:rPr lang="en-US" altLang="zh-CN" dirty="0"/>
              <a:t>)</a:t>
            </a:r>
            <a:r>
              <a:rPr lang="zh-CN" altLang="en-US" dirty="0"/>
              <a:t>与对应的</a:t>
            </a:r>
            <a:r>
              <a:rPr lang="en-US" altLang="zh-CN" dirty="0"/>
              <a:t>knowledge</a:t>
            </a:r>
            <a:r>
              <a:rPr lang="zh-CN" altLang="en-US" dirty="0"/>
              <a:t>的匹配程度</a:t>
            </a:r>
            <a:r>
              <a:rPr lang="en-US" altLang="zh-CN" dirty="0"/>
              <a:t>, </a:t>
            </a:r>
            <a:r>
              <a:rPr lang="zh-CN" altLang="en-US" dirty="0"/>
              <a:t>并结合</a:t>
            </a:r>
            <a:r>
              <a:rPr lang="en-US" altLang="zh-CN" dirty="0"/>
              <a:t>Bias</a:t>
            </a:r>
            <a:r>
              <a:rPr lang="zh-CN" altLang="en-US" dirty="0"/>
              <a:t>统一结果</a:t>
            </a:r>
            <a:r>
              <a:rPr lang="en-US" altLang="zh-CN" dirty="0"/>
              <a:t>. </a:t>
            </a:r>
            <a:r>
              <a:rPr lang="zh-CN" altLang="en-US" dirty="0"/>
              <a:t>例子中询问的信息是是否是乔丹</a:t>
            </a:r>
            <a:r>
              <a:rPr lang="en-US" altLang="zh-CN" dirty="0"/>
              <a:t>(</a:t>
            </a:r>
            <a:r>
              <a:rPr lang="zh-CN" altLang="en-US" dirty="0"/>
              <a:t>姓和名同时匹配</a:t>
            </a:r>
            <a:r>
              <a:rPr lang="en-US" altLang="zh-CN" dirty="0"/>
              <a:t>), </a:t>
            </a:r>
            <a:r>
              <a:rPr lang="zh-CN" altLang="en-US" dirty="0"/>
              <a:t>而匹配的结果则是与乔丹有关</a:t>
            </a:r>
            <a:r>
              <a:rPr lang="en-US" altLang="zh-CN" dirty="0"/>
              <a:t>.</a:t>
            </a:r>
          </a:p>
          <a:p>
            <a:r>
              <a:rPr lang="en-US" altLang="zh-CN" dirty="0"/>
              <a:t>Linear</a:t>
            </a:r>
            <a:r>
              <a:rPr lang="zh-CN" altLang="en-US" dirty="0"/>
              <a:t>是一个线性函数</a:t>
            </a:r>
            <a:r>
              <a:rPr lang="en-US" altLang="zh-CN" dirty="0"/>
              <a:t>, </a:t>
            </a:r>
            <a:r>
              <a:rPr lang="zh-CN" altLang="en-US" dirty="0"/>
              <a:t>然而还有很多情况下</a:t>
            </a:r>
            <a:r>
              <a:rPr lang="en-US" altLang="zh-CN" dirty="0"/>
              <a:t>, </a:t>
            </a:r>
            <a:r>
              <a:rPr lang="zh-CN" altLang="en-US" dirty="0"/>
              <a:t>语言的相关性并不是线性的</a:t>
            </a:r>
            <a:r>
              <a:rPr lang="en-US" altLang="zh-CN" dirty="0"/>
              <a:t>, </a:t>
            </a:r>
            <a:r>
              <a:rPr lang="zh-CN" altLang="en-US" dirty="0"/>
              <a:t>就如同上面的例子</a:t>
            </a:r>
            <a:r>
              <a:rPr lang="en-US" altLang="zh-CN" dirty="0"/>
              <a:t>, </a:t>
            </a:r>
            <a:r>
              <a:rPr lang="zh-CN" altLang="en-US" dirty="0"/>
              <a:t>我们需要的只是简单的是或否</a:t>
            </a:r>
            <a:r>
              <a:rPr lang="en-US" altLang="zh-CN" dirty="0"/>
              <a:t>, </a:t>
            </a:r>
            <a:r>
              <a:rPr lang="zh-CN" altLang="en-US" dirty="0"/>
              <a:t>而不是线性相关性</a:t>
            </a:r>
            <a:r>
              <a:rPr lang="en-US" altLang="zh-CN" dirty="0"/>
              <a:t>, </a:t>
            </a:r>
            <a:r>
              <a:rPr lang="zh-CN" altLang="en-US" dirty="0"/>
              <a:t>即使有一点不同</a:t>
            </a:r>
            <a:r>
              <a:rPr lang="en-US" altLang="zh-CN" dirty="0"/>
              <a:t>, </a:t>
            </a:r>
            <a:r>
              <a:rPr lang="zh-CN" altLang="en-US" dirty="0"/>
              <a:t>他就不是这个人</a:t>
            </a:r>
            <a:r>
              <a:rPr lang="en-US" altLang="zh-CN" dirty="0"/>
              <a:t>(</a:t>
            </a:r>
            <a:r>
              <a:rPr lang="zh-CN" altLang="en-US" dirty="0"/>
              <a:t>而不是</a:t>
            </a:r>
            <a:r>
              <a:rPr lang="en-US" altLang="zh-CN" dirty="0"/>
              <a:t>50%</a:t>
            </a:r>
            <a:r>
              <a:rPr lang="zh-CN" altLang="en-US" dirty="0"/>
              <a:t>不是</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F20B82E-EF7D-4A61-B6BF-9954BCE8AF0C}" type="slidenum">
              <a:rPr lang="zh-CN" altLang="en-US" smtClean="0"/>
              <a:t>10</a:t>
            </a:fld>
            <a:endParaRPr lang="zh-CN" altLang="en-US"/>
          </a:p>
        </p:txBody>
      </p:sp>
    </p:spTree>
    <p:extLst>
      <p:ext uri="{BB962C8B-B14F-4D97-AF65-F5344CB8AC3E}">
        <p14:creationId xmlns:p14="http://schemas.microsoft.com/office/powerpoint/2010/main" val="135950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489E-74E2-AB4E-E2F2-E8AA173842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F997D1-8407-554F-0D93-DE2F5CA559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43BC6D-B6B7-5D77-5978-42DFB4CDD519}"/>
              </a:ext>
            </a:extLst>
          </p:cNvPr>
          <p:cNvSpPr>
            <a:spLocks noGrp="1"/>
          </p:cNvSpPr>
          <p:nvPr>
            <p:ph type="body" idx="1"/>
          </p:nvPr>
        </p:nvSpPr>
        <p:spPr/>
        <p:txBody>
          <a:bodyPr/>
          <a:lstStyle/>
          <a:p>
            <a:r>
              <a:rPr lang="zh-CN" altLang="en-US" dirty="0"/>
              <a:t>如果</a:t>
            </a:r>
            <a:r>
              <a:rPr lang="en-US" altLang="zh-CN" dirty="0"/>
              <a:t>n_0</a:t>
            </a:r>
            <a:r>
              <a:rPr lang="zh-CN" altLang="en-US" dirty="0"/>
              <a:t>为</a:t>
            </a:r>
            <a:r>
              <a:rPr lang="en-US" altLang="zh-CN" dirty="0"/>
              <a:t>1</a:t>
            </a:r>
            <a:r>
              <a:rPr lang="zh-CN" altLang="en-US" dirty="0"/>
              <a:t>或非零</a:t>
            </a:r>
            <a:r>
              <a:rPr lang="en-US" altLang="zh-CN" dirty="0"/>
              <a:t>, </a:t>
            </a:r>
            <a:r>
              <a:rPr lang="zh-CN" altLang="en-US" dirty="0"/>
              <a:t>表明该向量与乔丹有关</a:t>
            </a:r>
            <a:r>
              <a:rPr lang="en-US" altLang="zh-CN" dirty="0"/>
              <a:t>, </a:t>
            </a:r>
            <a:r>
              <a:rPr lang="zh-CN" altLang="en-US" dirty="0"/>
              <a:t>则激活该神经元</a:t>
            </a:r>
            <a:r>
              <a:rPr lang="en-US" altLang="zh-CN" dirty="0"/>
              <a:t>, </a:t>
            </a:r>
            <a:r>
              <a:rPr lang="zh-CN" altLang="en-US" dirty="0"/>
              <a:t>将其与</a:t>
            </a:r>
            <a:r>
              <a:rPr lang="en-US" altLang="zh-CN" dirty="0"/>
              <a:t>Basketball</a:t>
            </a:r>
            <a:r>
              <a:rPr lang="zh-CN" altLang="en-US" dirty="0"/>
              <a:t>等信息相关联</a:t>
            </a:r>
            <a:r>
              <a:rPr lang="en-US" altLang="zh-CN" dirty="0"/>
              <a:t>.</a:t>
            </a:r>
          </a:p>
        </p:txBody>
      </p:sp>
      <p:sp>
        <p:nvSpPr>
          <p:cNvPr id="4" name="灯片编号占位符 3">
            <a:extLst>
              <a:ext uri="{FF2B5EF4-FFF2-40B4-BE49-F238E27FC236}">
                <a16:creationId xmlns:a16="http://schemas.microsoft.com/office/drawing/2014/main" id="{87E18222-0809-7B72-1347-3F1D63D34375}"/>
              </a:ext>
            </a:extLst>
          </p:cNvPr>
          <p:cNvSpPr>
            <a:spLocks noGrp="1"/>
          </p:cNvSpPr>
          <p:nvPr>
            <p:ph type="sldNum" sz="quarter" idx="5"/>
          </p:nvPr>
        </p:nvSpPr>
        <p:spPr/>
        <p:txBody>
          <a:bodyPr/>
          <a:lstStyle/>
          <a:p>
            <a:fld id="{EF20B82E-EF7D-4A61-B6BF-9954BCE8AF0C}" type="slidenum">
              <a:rPr lang="zh-CN" altLang="en-US" smtClean="0"/>
              <a:t>11</a:t>
            </a:fld>
            <a:endParaRPr lang="zh-CN" altLang="en-US"/>
          </a:p>
        </p:txBody>
      </p:sp>
    </p:spTree>
    <p:extLst>
      <p:ext uri="{BB962C8B-B14F-4D97-AF65-F5344CB8AC3E}">
        <p14:creationId xmlns:p14="http://schemas.microsoft.com/office/powerpoint/2010/main" val="3150881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087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1" kern="1200">
                <a:solidFill>
                  <a:schemeClr val="accent1"/>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Tree>
    <p:extLst>
      <p:ext uri="{BB962C8B-B14F-4D97-AF65-F5344CB8AC3E}">
        <p14:creationId xmlns:p14="http://schemas.microsoft.com/office/powerpoint/2010/main" val="4622077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a:extLst>
              <a:ext uri="{FF2B5EF4-FFF2-40B4-BE49-F238E27FC236}">
                <a16:creationId xmlns:a16="http://schemas.microsoft.com/office/drawing/2014/main" id="{97F35A0B-FE2F-4668-904C-CC63AD1F0FC2}"/>
              </a:ext>
            </a:extLst>
          </p:cNvPr>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a:extLst>
              <a:ext uri="{FF2B5EF4-FFF2-40B4-BE49-F238E27FC236}">
                <a16:creationId xmlns:a16="http://schemas.microsoft.com/office/drawing/2014/main" id="{80D81BFD-B01F-4BB2-897E-BCF698B4D939}"/>
              </a:ext>
            </a:extLst>
          </p:cNvPr>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1146976 w 12192000"/>
              <a:gd name="connsiteY3" fmla="*/ 187933 h 1487914"/>
              <a:gd name="connsiteX4" fmla="*/ 11921298 w 12192000"/>
              <a:gd name="connsiteY4" fmla="*/ 53786 h 1487914"/>
              <a:gd name="connsiteX5" fmla="*/ 12192000 w 12192000"/>
              <a:gd name="connsiteY5" fmla="*/ 0 h 1487914"/>
              <a:gd name="connsiteX6" fmla="*/ 12192000 w 12192000"/>
              <a:gd name="connsiteY6"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1146976 w 12192000"/>
              <a:gd name="connsiteY3" fmla="*/ 187933 h 1487914"/>
              <a:gd name="connsiteX4" fmla="*/ 11921298 w 12192000"/>
              <a:gd name="connsiteY4" fmla="*/ 53786 h 1487914"/>
              <a:gd name="connsiteX5" fmla="*/ 12192000 w 12192000"/>
              <a:gd name="connsiteY5" fmla="*/ 0 h 1487914"/>
              <a:gd name="connsiteX6" fmla="*/ 12192000 w 12192000"/>
              <a:gd name="connsiteY6"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1146976 w 12192000"/>
              <a:gd name="connsiteY3" fmla="*/ 187933 h 1487914"/>
              <a:gd name="connsiteX4" fmla="*/ 11921298 w 12192000"/>
              <a:gd name="connsiteY4" fmla="*/ 53786 h 1487914"/>
              <a:gd name="connsiteX5" fmla="*/ 12192000 w 12192000"/>
              <a:gd name="connsiteY5" fmla="*/ 0 h 1487914"/>
              <a:gd name="connsiteX6" fmla="*/ 12192000 w 12192000"/>
              <a:gd name="connsiteY6" fmla="*/ 1487914 h 1487914"/>
              <a:gd name="connsiteX0" fmla="*/ 12192000 w 12366837"/>
              <a:gd name="connsiteY0" fmla="*/ 1560914 h 1560914"/>
              <a:gd name="connsiteX1" fmla="*/ 0 w 12366837"/>
              <a:gd name="connsiteY1" fmla="*/ 1560914 h 1560914"/>
              <a:gd name="connsiteX2" fmla="*/ 0 w 12366837"/>
              <a:gd name="connsiteY2" fmla="*/ 537687 h 1560914"/>
              <a:gd name="connsiteX3" fmla="*/ 11146976 w 12366837"/>
              <a:gd name="connsiteY3" fmla="*/ 260933 h 1560914"/>
              <a:gd name="connsiteX4" fmla="*/ 12192000 w 12366837"/>
              <a:gd name="connsiteY4" fmla="*/ 73000 h 1560914"/>
              <a:gd name="connsiteX5" fmla="*/ 12192000 w 12366837"/>
              <a:gd name="connsiteY5" fmla="*/ 1560914 h 1560914"/>
              <a:gd name="connsiteX0" fmla="*/ 12192000 w 12192000"/>
              <a:gd name="connsiteY0" fmla="*/ 1575972 h 1575972"/>
              <a:gd name="connsiteX1" fmla="*/ 0 w 12192000"/>
              <a:gd name="connsiteY1" fmla="*/ 1575972 h 1575972"/>
              <a:gd name="connsiteX2" fmla="*/ 0 w 12192000"/>
              <a:gd name="connsiteY2" fmla="*/ 552745 h 1575972"/>
              <a:gd name="connsiteX3" fmla="*/ 11146976 w 12192000"/>
              <a:gd name="connsiteY3" fmla="*/ 275991 h 1575972"/>
              <a:gd name="connsiteX4" fmla="*/ 12192000 w 12192000"/>
              <a:gd name="connsiteY4" fmla="*/ 88058 h 1575972"/>
              <a:gd name="connsiteX5" fmla="*/ 12192000 w 12192000"/>
              <a:gd name="connsiteY5" fmla="*/ 1575972 h 1575972"/>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sp>
        <p:nvSpPr>
          <p:cNvPr id="10" name="任意多边形 14">
            <a:extLst>
              <a:ext uri="{FF2B5EF4-FFF2-40B4-BE49-F238E27FC236}">
                <a16:creationId xmlns:a16="http://schemas.microsoft.com/office/drawing/2014/main" id="{ECD6A4BE-4C40-4FCB-A980-DE2DC4E997E3}"/>
              </a:ext>
            </a:extLst>
          </p:cNvPr>
          <p:cNvSpPr/>
          <p:nvPr/>
        </p:nvSpPr>
        <p:spPr>
          <a:xfrm>
            <a:off x="0" y="6227290"/>
            <a:ext cx="12196231" cy="63071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D9C0C5C-2108-4047-A4AE-4C2447771E48}"/>
              </a:ext>
            </a:extLst>
          </p:cNvPr>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
        <p:nvSpPr>
          <p:cNvPr id="2" name="文本框 1">
            <a:extLst>
              <a:ext uri="{FF2B5EF4-FFF2-40B4-BE49-F238E27FC236}">
                <a16:creationId xmlns:a16="http://schemas.microsoft.com/office/drawing/2014/main" id="{ACF683C8-4C26-37C2-EC7D-CFE6ACB75582}"/>
              </a:ext>
            </a:extLst>
          </p:cNvPr>
          <p:cNvSpPr txBox="1"/>
          <p:nvPr userDrawn="1"/>
        </p:nvSpPr>
        <p:spPr>
          <a:xfrm>
            <a:off x="11506233" y="6538827"/>
            <a:ext cx="253933" cy="231946"/>
          </a:xfrm>
          <a:prstGeom prst="rect">
            <a:avLst/>
          </a:prstGeom>
          <a:noFill/>
          <a:ln>
            <a:noFill/>
          </a:ln>
        </p:spPr>
        <p:txBody>
          <a:bodyPr wrap="none" lIns="72000" tIns="72000" rIns="72000" bIns="72000" rtlCol="0" anchor="ctr">
            <a:noAutofit/>
          </a:bodyPr>
          <a:lstStyle/>
          <a:p>
            <a:pPr algn="ctr"/>
            <a:fld id="{CE5B7511-CC96-41DE-A965-D9C44FD5C89D}" type="slidenum">
              <a:rPr lang="zh-CN" altLang="en-US" sz="2000" b="1"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01148439"/>
      </p:ext>
    </p:extLst>
  </p:cSld>
  <p:clrMap bg1="lt1" tx1="dk1" bg2="lt2" tx2="dk2" accent1="accent1" accent2="accent2" accent3="accent3" accent4="accent4" accent5="accent5" accent6="accent6" hlink="hlink" folHlink="folHlink"/>
  <p:sldLayoutIdLst>
    <p:sldLayoutId id="2147483704" r:id="rId1"/>
    <p:sldLayoutId id="2147483703"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33" userDrawn="1">
          <p15:clr>
            <a:srgbClr val="F26B43"/>
          </p15:clr>
        </p15:guide>
        <p15:guide id="2" pos="34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56AE9E4-4663-448A-A8ED-2ACA5863CC96}"/>
              </a:ext>
            </a:extLst>
          </p:cNvPr>
          <p:cNvPicPr>
            <a:picLocks/>
          </p:cNvPicPr>
          <p:nvPr/>
        </p:nvPicPr>
        <p:blipFill rotWithShape="1">
          <a:blip r:embed="rId2">
            <a:extLst>
              <a:ext uri="{28A0092B-C50C-407E-A947-70E740481C1C}">
                <a14:useLocalDpi xmlns:a14="http://schemas.microsoft.com/office/drawing/2010/main" val="0"/>
              </a:ext>
            </a:extLst>
          </a:blip>
          <a:srcRect t="3983" b="-19542"/>
          <a:stretch/>
        </p:blipFill>
        <p:spPr>
          <a:xfrm>
            <a:off x="0" y="0"/>
            <a:ext cx="12192000" cy="6811264"/>
          </a:xfrm>
          <a:prstGeom prst="rect">
            <a:avLst/>
          </a:prstGeom>
        </p:spPr>
      </p:pic>
      <p:grpSp>
        <p:nvGrpSpPr>
          <p:cNvPr id="3" name="组合 2">
            <a:extLst>
              <a:ext uri="{FF2B5EF4-FFF2-40B4-BE49-F238E27FC236}">
                <a16:creationId xmlns:a16="http://schemas.microsoft.com/office/drawing/2014/main" id="{89F823EF-0721-448F-B5C1-B945375231E6}"/>
              </a:ext>
            </a:extLst>
          </p:cNvPr>
          <p:cNvGrpSpPr/>
          <p:nvPr/>
        </p:nvGrpSpPr>
        <p:grpSpPr>
          <a:xfrm>
            <a:off x="0" y="3124200"/>
            <a:ext cx="12192000" cy="3733800"/>
            <a:chOff x="0" y="3312958"/>
            <a:chExt cx="12192000" cy="3830792"/>
          </a:xfrm>
        </p:grpSpPr>
        <p:sp>
          <p:nvSpPr>
            <p:cNvPr id="23" name="任意多边形: 形状 22">
              <a:extLst>
                <a:ext uri="{FF2B5EF4-FFF2-40B4-BE49-F238E27FC236}">
                  <a16:creationId xmlns:a16="http://schemas.microsoft.com/office/drawing/2014/main" id="{7842A79C-4014-419F-939E-93F9E3B2379D}"/>
                </a:ext>
              </a:extLst>
            </p:cNvPr>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a:extLst>
                <a:ext uri="{FF2B5EF4-FFF2-40B4-BE49-F238E27FC236}">
                  <a16:creationId xmlns:a16="http://schemas.microsoft.com/office/drawing/2014/main" id="{0ED815D2-6843-4633-BFAB-D0B4D03CA4A4}"/>
                </a:ext>
              </a:extLst>
            </p:cNvPr>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dirty="0">
                <a:solidFill>
                  <a:prstClr val="white"/>
                </a:solidFill>
                <a:latin typeface="微软雅黑" panose="020B0503020204020204" pitchFamily="34" charset="-122"/>
                <a:ea typeface="黑体" panose="02010609060101010101" pitchFamily="49" charset="-122"/>
              </a:endParaRPr>
            </a:p>
          </p:txBody>
        </p:sp>
      </p:grpSp>
      <p:sp>
        <p:nvSpPr>
          <p:cNvPr id="13" name="文本框 12">
            <a:extLst>
              <a:ext uri="{FF2B5EF4-FFF2-40B4-BE49-F238E27FC236}">
                <a16:creationId xmlns:a16="http://schemas.microsoft.com/office/drawing/2014/main" id="{2D333133-B779-4DA1-80BA-DF6BFCB972EA}"/>
              </a:ext>
            </a:extLst>
          </p:cNvPr>
          <p:cNvSpPr txBox="1"/>
          <p:nvPr/>
        </p:nvSpPr>
        <p:spPr>
          <a:xfrm>
            <a:off x="609600" y="5894943"/>
            <a:ext cx="1441420" cy="345094"/>
          </a:xfrm>
          <a:prstGeom prst="rect">
            <a:avLst/>
          </a:prstGeom>
          <a:noFill/>
        </p:spPr>
        <p:txBody>
          <a:bodyPr wrap="none"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汇报人：尹祯帅</a:t>
            </a:r>
            <a:endPar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97791BA2-8CEC-4F32-AD60-C7C15DC4AB94}"/>
              </a:ext>
            </a:extLst>
          </p:cNvPr>
          <p:cNvSpPr txBox="1"/>
          <p:nvPr/>
        </p:nvSpPr>
        <p:spPr>
          <a:xfrm>
            <a:off x="609600" y="5135560"/>
            <a:ext cx="5549533"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en-US" altLang="zh-CN" sz="3600" dirty="0">
                <a:latin typeface="+mj-lt"/>
                <a:sym typeface="微软雅黑" panose="020B0503020204020204" pitchFamily="34" charset="-122"/>
              </a:rPr>
              <a:t>Transformer’s architecture</a:t>
            </a:r>
            <a:endParaRPr lang="zh-CN" altLang="en-US" sz="3600" dirty="0">
              <a:latin typeface="+mj-lt"/>
              <a:sym typeface="微软雅黑" panose="020B0503020204020204" pitchFamily="34" charset="-122"/>
            </a:endParaRPr>
          </a:p>
        </p:txBody>
      </p:sp>
      <p:pic>
        <p:nvPicPr>
          <p:cNvPr id="6" name="图片 5">
            <a:extLst>
              <a:ext uri="{FF2B5EF4-FFF2-40B4-BE49-F238E27FC236}">
                <a16:creationId xmlns:a16="http://schemas.microsoft.com/office/drawing/2014/main" id="{0040DB63-C77F-4925-98B5-6ED426B08FD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160000" y="4889500"/>
            <a:ext cx="1524000" cy="1524000"/>
          </a:xfrm>
          <a:prstGeom prst="rect">
            <a:avLst/>
          </a:prstGeom>
        </p:spPr>
      </p:pic>
    </p:spTree>
    <p:extLst>
      <p:ext uri="{BB962C8B-B14F-4D97-AF65-F5344CB8AC3E}">
        <p14:creationId xmlns:p14="http://schemas.microsoft.com/office/powerpoint/2010/main" val="406870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6D6D4-DA8B-29AF-A405-36ACF7BCD994}"/>
              </a:ext>
            </a:extLst>
          </p:cNvPr>
          <p:cNvSpPr>
            <a:spLocks noGrp="1"/>
          </p:cNvSpPr>
          <p:nvPr>
            <p:ph type="title"/>
          </p:nvPr>
        </p:nvSpPr>
        <p:spPr/>
        <p:txBody>
          <a:bodyPr/>
          <a:lstStyle/>
          <a:p>
            <a:r>
              <a:rPr lang="en-US" altLang="zh-CN" dirty="0"/>
              <a:t>MLP Multilayer Perception</a:t>
            </a:r>
            <a:endParaRPr lang="zh-CN" altLang="en-US" dirty="0"/>
          </a:p>
        </p:txBody>
      </p:sp>
      <p:pic>
        <p:nvPicPr>
          <p:cNvPr id="10" name="图片 9">
            <a:extLst>
              <a:ext uri="{FF2B5EF4-FFF2-40B4-BE49-F238E27FC236}">
                <a16:creationId xmlns:a16="http://schemas.microsoft.com/office/drawing/2014/main" id="{271241E0-7904-E211-C9FB-5BD99220E7EB}"/>
              </a:ext>
            </a:extLst>
          </p:cNvPr>
          <p:cNvPicPr>
            <a:picLocks noChangeAspect="1"/>
          </p:cNvPicPr>
          <p:nvPr/>
        </p:nvPicPr>
        <p:blipFill>
          <a:blip r:embed="rId3"/>
          <a:stretch>
            <a:fillRect/>
          </a:stretch>
        </p:blipFill>
        <p:spPr>
          <a:xfrm>
            <a:off x="258856" y="1621730"/>
            <a:ext cx="5551394" cy="1807270"/>
          </a:xfrm>
          <a:prstGeom prst="rect">
            <a:avLst/>
          </a:prstGeom>
        </p:spPr>
      </p:pic>
      <p:sp>
        <p:nvSpPr>
          <p:cNvPr id="11" name="文本框 10">
            <a:extLst>
              <a:ext uri="{FF2B5EF4-FFF2-40B4-BE49-F238E27FC236}">
                <a16:creationId xmlns:a16="http://schemas.microsoft.com/office/drawing/2014/main" id="{7262E22A-EFD3-40E7-C361-EFFB2CCB7675}"/>
              </a:ext>
            </a:extLst>
          </p:cNvPr>
          <p:cNvSpPr txBox="1"/>
          <p:nvPr/>
        </p:nvSpPr>
        <p:spPr>
          <a:xfrm>
            <a:off x="529508" y="5236270"/>
            <a:ext cx="5010089" cy="369332"/>
          </a:xfrm>
          <a:prstGeom prst="rect">
            <a:avLst/>
          </a:prstGeom>
          <a:noFill/>
        </p:spPr>
        <p:txBody>
          <a:bodyPr wrap="none" rtlCol="0">
            <a:spAutoFit/>
          </a:bodyPr>
          <a:lstStyle/>
          <a:p>
            <a:r>
              <a:rPr lang="en-US" altLang="zh-CN" dirty="0"/>
              <a:t>Do not talk to each other, but to find what is relative</a:t>
            </a:r>
            <a:endParaRPr lang="zh-CN" altLang="en-US" dirty="0"/>
          </a:p>
        </p:txBody>
      </p:sp>
      <p:pic>
        <p:nvPicPr>
          <p:cNvPr id="13" name="图片 12">
            <a:extLst>
              <a:ext uri="{FF2B5EF4-FFF2-40B4-BE49-F238E27FC236}">
                <a16:creationId xmlns:a16="http://schemas.microsoft.com/office/drawing/2014/main" id="{EC0691B1-6B87-2488-45EC-B8F870F05926}"/>
              </a:ext>
            </a:extLst>
          </p:cNvPr>
          <p:cNvPicPr>
            <a:picLocks noChangeAspect="1"/>
          </p:cNvPicPr>
          <p:nvPr/>
        </p:nvPicPr>
        <p:blipFill>
          <a:blip r:embed="rId4"/>
          <a:stretch>
            <a:fillRect/>
          </a:stretch>
        </p:blipFill>
        <p:spPr>
          <a:xfrm>
            <a:off x="258856" y="3554129"/>
            <a:ext cx="5551394" cy="1682141"/>
          </a:xfrm>
          <a:prstGeom prst="rect">
            <a:avLst/>
          </a:prstGeom>
        </p:spPr>
      </p:pic>
      <p:pic>
        <p:nvPicPr>
          <p:cNvPr id="15" name="图片 14">
            <a:extLst>
              <a:ext uri="{FF2B5EF4-FFF2-40B4-BE49-F238E27FC236}">
                <a16:creationId xmlns:a16="http://schemas.microsoft.com/office/drawing/2014/main" id="{3D45D4C2-973C-71C4-74B3-96AC7F886D00}"/>
              </a:ext>
            </a:extLst>
          </p:cNvPr>
          <p:cNvPicPr>
            <a:picLocks noChangeAspect="1"/>
          </p:cNvPicPr>
          <p:nvPr/>
        </p:nvPicPr>
        <p:blipFill>
          <a:blip r:embed="rId5"/>
          <a:stretch>
            <a:fillRect/>
          </a:stretch>
        </p:blipFill>
        <p:spPr>
          <a:xfrm>
            <a:off x="6096000" y="3551878"/>
            <a:ext cx="5928360" cy="1684391"/>
          </a:xfrm>
          <a:prstGeom prst="rect">
            <a:avLst/>
          </a:prstGeom>
        </p:spPr>
      </p:pic>
      <p:sp>
        <p:nvSpPr>
          <p:cNvPr id="16" name="文本框 15">
            <a:extLst>
              <a:ext uri="{FF2B5EF4-FFF2-40B4-BE49-F238E27FC236}">
                <a16:creationId xmlns:a16="http://schemas.microsoft.com/office/drawing/2014/main" id="{58EE902C-8609-C9DF-35BD-BADBF10AFE7D}"/>
              </a:ext>
            </a:extLst>
          </p:cNvPr>
          <p:cNvSpPr txBox="1"/>
          <p:nvPr/>
        </p:nvSpPr>
        <p:spPr>
          <a:xfrm>
            <a:off x="6009216" y="5605602"/>
            <a:ext cx="6101927" cy="369332"/>
          </a:xfrm>
          <a:prstGeom prst="rect">
            <a:avLst/>
          </a:prstGeom>
          <a:noFill/>
        </p:spPr>
        <p:txBody>
          <a:bodyPr wrap="none" rtlCol="0">
            <a:spAutoFit/>
          </a:bodyPr>
          <a:lstStyle/>
          <a:p>
            <a:r>
              <a:rPr lang="en-US" altLang="zh-CN" dirty="0"/>
              <a:t>To calculate each vector’s each dimension with each knowledge</a:t>
            </a:r>
            <a:endParaRPr lang="zh-CN" altLang="en-US" dirty="0"/>
          </a:p>
        </p:txBody>
      </p:sp>
      <p:pic>
        <p:nvPicPr>
          <p:cNvPr id="18" name="图片 17">
            <a:extLst>
              <a:ext uri="{FF2B5EF4-FFF2-40B4-BE49-F238E27FC236}">
                <a16:creationId xmlns:a16="http://schemas.microsoft.com/office/drawing/2014/main" id="{8DF70D33-4903-08FD-3981-0CCEBA5CD874}"/>
              </a:ext>
            </a:extLst>
          </p:cNvPr>
          <p:cNvPicPr>
            <a:picLocks noChangeAspect="1"/>
          </p:cNvPicPr>
          <p:nvPr/>
        </p:nvPicPr>
        <p:blipFill>
          <a:blip r:embed="rId6"/>
          <a:stretch>
            <a:fillRect/>
          </a:stretch>
        </p:blipFill>
        <p:spPr>
          <a:xfrm>
            <a:off x="6096000" y="1337310"/>
            <a:ext cx="5933237" cy="2091690"/>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64D76BC-339A-196C-7CC3-C8E61A981EB7}"/>
                  </a:ext>
                </a:extLst>
              </p:cNvPr>
              <p:cNvSpPr txBox="1"/>
              <p:nvPr/>
            </p:nvSpPr>
            <p:spPr>
              <a:xfrm>
                <a:off x="8505379" y="5236270"/>
                <a:ext cx="1210524" cy="369332"/>
              </a:xfrm>
              <a:prstGeom prst="rect">
                <a:avLst/>
              </a:prstGeom>
              <a:noFill/>
            </p:spPr>
            <p:txBody>
              <a:bodyPr wrap="none" rtlCol="0">
                <a:spAutoFit/>
              </a:bodyPr>
              <a:lstStyle>
                <a:defPPr>
                  <a:defRPr lang="en-US"/>
                </a:defPPr>
                <a:lvl1pPr>
                  <a:defRPr/>
                </a:lvl1p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𝑥</m:t>
                      </m:r>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𝑊</m:t>
                          </m:r>
                        </m:e>
                        <m:sub>
                          <m:r>
                            <a:rPr lang="zh-CN" altLang="en-US" i="1" dirty="0" smtClean="0">
                              <a:latin typeface="Cambria Math" panose="02040503050406030204" pitchFamily="18" charset="0"/>
                            </a:rPr>
                            <m:t>1</m:t>
                          </m:r>
                        </m:sub>
                      </m:sSub>
                      <m:r>
                        <a:rPr lang="zh-CN" altLang="en-US" i="1" dirty="0">
                          <a:latin typeface="Cambria Math" panose="02040503050406030204" pitchFamily="18" charset="0"/>
                        </a:rPr>
                        <m:t>+ </m:t>
                      </m:r>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𝑏</m:t>
                          </m:r>
                        </m:e>
                        <m:sub>
                          <m:r>
                            <a:rPr lang="zh-CN" altLang="en-US" i="1" dirty="0" smtClean="0">
                              <a:latin typeface="Cambria Math" panose="02040503050406030204" pitchFamily="18" charset="0"/>
                            </a:rPr>
                            <m:t>1</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064D76BC-339A-196C-7CC3-C8E61A981EB7}"/>
                  </a:ext>
                </a:extLst>
              </p:cNvPr>
              <p:cNvSpPr txBox="1">
                <a:spLocks noRot="1" noChangeAspect="1" noMove="1" noResize="1" noEditPoints="1" noAdjustHandles="1" noChangeArrowheads="1" noChangeShapeType="1" noTextEdit="1"/>
              </p:cNvSpPr>
              <p:nvPr/>
            </p:nvSpPr>
            <p:spPr>
              <a:xfrm>
                <a:off x="8505379" y="5236270"/>
                <a:ext cx="1210524"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5080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CB2FE-B8FB-1280-20A1-CD97684568F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52437ED-D551-DE16-BC82-C712D8D43E83}"/>
              </a:ext>
            </a:extLst>
          </p:cNvPr>
          <p:cNvSpPr>
            <a:spLocks noGrp="1"/>
          </p:cNvSpPr>
          <p:nvPr>
            <p:ph type="title"/>
          </p:nvPr>
        </p:nvSpPr>
        <p:spPr/>
        <p:txBody>
          <a:bodyPr/>
          <a:lstStyle/>
          <a:p>
            <a:r>
              <a:rPr lang="en-US" altLang="zh-CN" dirty="0"/>
              <a:t>MLP Multilayer Perception</a:t>
            </a:r>
            <a:endParaRPr lang="zh-CN" altLang="en-US" dirty="0"/>
          </a:p>
        </p:txBody>
      </p:sp>
      <p:pic>
        <p:nvPicPr>
          <p:cNvPr id="4" name="图片 3">
            <a:extLst>
              <a:ext uri="{FF2B5EF4-FFF2-40B4-BE49-F238E27FC236}">
                <a16:creationId xmlns:a16="http://schemas.microsoft.com/office/drawing/2014/main" id="{5287BE58-1D2B-1DD1-058F-385F5022B839}"/>
              </a:ext>
            </a:extLst>
          </p:cNvPr>
          <p:cNvPicPr>
            <a:picLocks noChangeAspect="1"/>
          </p:cNvPicPr>
          <p:nvPr/>
        </p:nvPicPr>
        <p:blipFill>
          <a:blip r:embed="rId3"/>
          <a:stretch>
            <a:fillRect/>
          </a:stretch>
        </p:blipFill>
        <p:spPr>
          <a:xfrm>
            <a:off x="191535" y="1691640"/>
            <a:ext cx="5904465" cy="3474719"/>
          </a:xfrm>
          <a:prstGeom prst="rect">
            <a:avLst/>
          </a:prstGeom>
        </p:spPr>
      </p:pic>
      <p:sp>
        <p:nvSpPr>
          <p:cNvPr id="5" name="文本框 4">
            <a:extLst>
              <a:ext uri="{FF2B5EF4-FFF2-40B4-BE49-F238E27FC236}">
                <a16:creationId xmlns:a16="http://schemas.microsoft.com/office/drawing/2014/main" id="{1DA80A14-5600-C05A-64B1-3889183D8085}"/>
              </a:ext>
            </a:extLst>
          </p:cNvPr>
          <p:cNvSpPr txBox="1"/>
          <p:nvPr/>
        </p:nvSpPr>
        <p:spPr>
          <a:xfrm>
            <a:off x="2672444" y="5166359"/>
            <a:ext cx="1524776" cy="369332"/>
          </a:xfrm>
          <a:prstGeom prst="rect">
            <a:avLst/>
          </a:prstGeom>
          <a:noFill/>
        </p:spPr>
        <p:txBody>
          <a:bodyPr wrap="none" rtlCol="0">
            <a:spAutoFit/>
          </a:bodyPr>
          <a:lstStyle/>
          <a:p>
            <a:r>
              <a:rPr lang="en-US" altLang="zh-CN" dirty="0"/>
              <a:t>Second Linear</a:t>
            </a:r>
            <a:endParaRPr lang="zh-CN" altLang="en-US" dirty="0"/>
          </a:p>
        </p:txBody>
      </p:sp>
      <p:pic>
        <p:nvPicPr>
          <p:cNvPr id="7" name="图片 6">
            <a:extLst>
              <a:ext uri="{FF2B5EF4-FFF2-40B4-BE49-F238E27FC236}">
                <a16:creationId xmlns:a16="http://schemas.microsoft.com/office/drawing/2014/main" id="{DFB144BE-CF0B-3562-E6B4-8BCCBB95CC25}"/>
              </a:ext>
            </a:extLst>
          </p:cNvPr>
          <p:cNvPicPr>
            <a:picLocks noChangeAspect="1"/>
          </p:cNvPicPr>
          <p:nvPr/>
        </p:nvPicPr>
        <p:blipFill>
          <a:blip r:embed="rId4"/>
          <a:stretch>
            <a:fillRect/>
          </a:stretch>
        </p:blipFill>
        <p:spPr>
          <a:xfrm>
            <a:off x="6515682" y="2695560"/>
            <a:ext cx="5425440" cy="1466878"/>
          </a:xfrm>
          <a:prstGeom prst="rect">
            <a:avLst/>
          </a:prstGeom>
        </p:spPr>
      </p:pic>
      <p:sp>
        <p:nvSpPr>
          <p:cNvPr id="8" name="文本框 7">
            <a:extLst>
              <a:ext uri="{FF2B5EF4-FFF2-40B4-BE49-F238E27FC236}">
                <a16:creationId xmlns:a16="http://schemas.microsoft.com/office/drawing/2014/main" id="{DC160619-3C16-75B0-6043-8E8578934669}"/>
              </a:ext>
            </a:extLst>
          </p:cNvPr>
          <p:cNvSpPr txBox="1"/>
          <p:nvPr/>
        </p:nvSpPr>
        <p:spPr>
          <a:xfrm>
            <a:off x="8525357" y="5166359"/>
            <a:ext cx="1406091" cy="369332"/>
          </a:xfrm>
          <a:prstGeom prst="rect">
            <a:avLst/>
          </a:prstGeom>
          <a:noFill/>
        </p:spPr>
        <p:txBody>
          <a:bodyPr wrap="none" rtlCol="0">
            <a:spAutoFit/>
          </a:bodyPr>
          <a:lstStyle/>
          <a:p>
            <a:r>
              <a:rPr lang="en-US" altLang="zh-CN" dirty="0"/>
              <a:t>Total process</a:t>
            </a:r>
            <a:endParaRPr lang="zh-CN" altLang="en-US" dirty="0"/>
          </a:p>
        </p:txBody>
      </p:sp>
    </p:spTree>
    <p:extLst>
      <p:ext uri="{BB962C8B-B14F-4D97-AF65-F5344CB8AC3E}">
        <p14:creationId xmlns:p14="http://schemas.microsoft.com/office/powerpoint/2010/main" val="2451555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90E94-95B9-8153-92A0-054BC8FFB272}"/>
              </a:ext>
            </a:extLst>
          </p:cNvPr>
          <p:cNvSpPr>
            <a:spLocks noGrp="1"/>
          </p:cNvSpPr>
          <p:nvPr>
            <p:ph type="title"/>
          </p:nvPr>
        </p:nvSpPr>
        <p:spPr/>
        <p:txBody>
          <a:bodyPr/>
          <a:lstStyle/>
          <a:p>
            <a:r>
              <a:rPr lang="en-US" altLang="zh-CN" dirty="0"/>
              <a:t>Appendix</a:t>
            </a:r>
            <a:endParaRPr lang="zh-CN" altLang="en-US" dirty="0"/>
          </a:p>
        </p:txBody>
      </p:sp>
      <p:pic>
        <p:nvPicPr>
          <p:cNvPr id="6" name="图片 5">
            <a:extLst>
              <a:ext uri="{FF2B5EF4-FFF2-40B4-BE49-F238E27FC236}">
                <a16:creationId xmlns:a16="http://schemas.microsoft.com/office/drawing/2014/main" id="{58EFFAA1-AB05-B7B2-BDE3-750F33BBEFBC}"/>
              </a:ext>
            </a:extLst>
          </p:cNvPr>
          <p:cNvPicPr>
            <a:picLocks noChangeAspect="1"/>
          </p:cNvPicPr>
          <p:nvPr/>
        </p:nvPicPr>
        <p:blipFill>
          <a:blip r:embed="rId3"/>
          <a:stretch>
            <a:fillRect/>
          </a:stretch>
        </p:blipFill>
        <p:spPr>
          <a:xfrm>
            <a:off x="2054486" y="1040130"/>
            <a:ext cx="4707479" cy="4777740"/>
          </a:xfrm>
          <a:prstGeom prst="rect">
            <a:avLst/>
          </a:prstGeom>
        </p:spPr>
      </p:pic>
      <p:pic>
        <p:nvPicPr>
          <p:cNvPr id="8" name="图片 7">
            <a:extLst>
              <a:ext uri="{FF2B5EF4-FFF2-40B4-BE49-F238E27FC236}">
                <a16:creationId xmlns:a16="http://schemas.microsoft.com/office/drawing/2014/main" id="{9E4E55B5-7CB6-3936-F0BF-5059465DE160}"/>
              </a:ext>
            </a:extLst>
          </p:cNvPr>
          <p:cNvPicPr>
            <a:picLocks noChangeAspect="1"/>
          </p:cNvPicPr>
          <p:nvPr/>
        </p:nvPicPr>
        <p:blipFill>
          <a:blip r:embed="rId4"/>
          <a:stretch>
            <a:fillRect/>
          </a:stretch>
        </p:blipFill>
        <p:spPr>
          <a:xfrm>
            <a:off x="7279825" y="1040130"/>
            <a:ext cx="2927165" cy="2355268"/>
          </a:xfrm>
          <a:prstGeom prst="rect">
            <a:avLst/>
          </a:prstGeom>
        </p:spPr>
      </p:pic>
      <p:pic>
        <p:nvPicPr>
          <p:cNvPr id="10" name="图片 9">
            <a:extLst>
              <a:ext uri="{FF2B5EF4-FFF2-40B4-BE49-F238E27FC236}">
                <a16:creationId xmlns:a16="http://schemas.microsoft.com/office/drawing/2014/main" id="{13ACCF5C-82C6-2F41-E8F4-910EA489DC24}"/>
              </a:ext>
            </a:extLst>
          </p:cNvPr>
          <p:cNvPicPr>
            <a:picLocks noChangeAspect="1"/>
          </p:cNvPicPr>
          <p:nvPr/>
        </p:nvPicPr>
        <p:blipFill>
          <a:blip r:embed="rId5"/>
          <a:stretch>
            <a:fillRect/>
          </a:stretch>
        </p:blipFill>
        <p:spPr>
          <a:xfrm>
            <a:off x="7279825" y="3699962"/>
            <a:ext cx="2927165" cy="2117908"/>
          </a:xfrm>
          <a:prstGeom prst="rect">
            <a:avLst/>
          </a:prstGeom>
        </p:spPr>
      </p:pic>
      <p:sp>
        <p:nvSpPr>
          <p:cNvPr id="11" name="文本框 10">
            <a:extLst>
              <a:ext uri="{FF2B5EF4-FFF2-40B4-BE49-F238E27FC236}">
                <a16:creationId xmlns:a16="http://schemas.microsoft.com/office/drawing/2014/main" id="{126372E8-5E7C-6E97-B9F9-847DC5294A0F}"/>
              </a:ext>
            </a:extLst>
          </p:cNvPr>
          <p:cNvSpPr txBox="1"/>
          <p:nvPr/>
        </p:nvSpPr>
        <p:spPr>
          <a:xfrm>
            <a:off x="1985010" y="5817870"/>
            <a:ext cx="8237640" cy="369332"/>
          </a:xfrm>
          <a:prstGeom prst="rect">
            <a:avLst/>
          </a:prstGeom>
          <a:noFill/>
        </p:spPr>
        <p:txBody>
          <a:bodyPr wrap="none" rtlCol="0">
            <a:spAutoFit/>
          </a:bodyPr>
          <a:lstStyle/>
          <a:p>
            <a:r>
              <a:rPr lang="en-US" altLang="zh-CN" dirty="0"/>
              <a:t>For 100 dimension’s 10000 vector, all of these vector’s angle can in between 89 and 91</a:t>
            </a:r>
            <a:endParaRPr lang="zh-CN" altLang="en-US" dirty="0"/>
          </a:p>
        </p:txBody>
      </p:sp>
      <p:sp>
        <p:nvSpPr>
          <p:cNvPr id="12" name="文本框 11">
            <a:extLst>
              <a:ext uri="{FF2B5EF4-FFF2-40B4-BE49-F238E27FC236}">
                <a16:creationId xmlns:a16="http://schemas.microsoft.com/office/drawing/2014/main" id="{BCD95780-3C8E-065A-5C17-A23D8E67FE3B}"/>
              </a:ext>
            </a:extLst>
          </p:cNvPr>
          <p:cNvSpPr txBox="1"/>
          <p:nvPr/>
        </p:nvSpPr>
        <p:spPr>
          <a:xfrm>
            <a:off x="2709278" y="6187202"/>
            <a:ext cx="6789103" cy="369332"/>
          </a:xfrm>
          <a:prstGeom prst="rect">
            <a:avLst/>
          </a:prstGeom>
          <a:noFill/>
        </p:spPr>
        <p:txBody>
          <a:bodyPr wrap="none" rtlCol="0">
            <a:spAutoFit/>
          </a:bodyPr>
          <a:lstStyle/>
          <a:p>
            <a:r>
              <a:rPr lang="en-US" altLang="zh-CN" dirty="0"/>
              <a:t>Can use Sparse Autoencoders to try to extract what the true features are</a:t>
            </a:r>
            <a:endParaRPr lang="zh-CN" altLang="en-US" dirty="0"/>
          </a:p>
        </p:txBody>
      </p:sp>
    </p:spTree>
    <p:extLst>
      <p:ext uri="{BB962C8B-B14F-4D97-AF65-F5344CB8AC3E}">
        <p14:creationId xmlns:p14="http://schemas.microsoft.com/office/powerpoint/2010/main" val="1212038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6" name="图片 5">
            <a:extLst>
              <a:ext uri="{FF2B5EF4-FFF2-40B4-BE49-F238E27FC236}">
                <a16:creationId xmlns:a16="http://schemas.microsoft.com/office/drawing/2014/main" id="{8C58AD65-4223-4594-B1D6-C66851B8CB1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1477282"/>
            <a:ext cx="5312229" cy="3905382"/>
          </a:xfrm>
          <a:prstGeom prst="rect">
            <a:avLst/>
          </a:prstGeom>
        </p:spPr>
      </p:pic>
      <p:pic>
        <p:nvPicPr>
          <p:cNvPr id="3" name="图片 2">
            <a:extLst>
              <a:ext uri="{FF2B5EF4-FFF2-40B4-BE49-F238E27FC236}">
                <a16:creationId xmlns:a16="http://schemas.microsoft.com/office/drawing/2014/main" id="{08585F0F-5640-4AE8-88B5-D8556F5CB23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7193660" y="3881808"/>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ea typeface="微软雅黑" panose="020B0503020204020204" pitchFamily="34" charset="-122"/>
                <a:sym typeface="微软雅黑" panose="020B0503020204020204" pitchFamily="34" charset="-122"/>
              </a:rPr>
              <a:t>2</a:t>
            </a:r>
            <a:endParaRPr lang="zh-CN" altLang="en-US" sz="2000" b="1" dirty="0">
              <a:latin typeface="+mj-lt"/>
              <a:ea typeface="微软雅黑" panose="020B0503020204020204" pitchFamily="34" charset="-122"/>
              <a:sym typeface="微软雅黑" panose="020B0503020204020204" pitchFamily="34" charset="-122"/>
            </a:endParaRPr>
          </a:p>
        </p:txBody>
      </p:sp>
      <p:sp>
        <p:nvSpPr>
          <p:cNvPr id="73" name="矩形 72"/>
          <p:cNvSpPr/>
          <p:nvPr/>
        </p:nvSpPr>
        <p:spPr>
          <a:xfrm>
            <a:off x="7656464" y="3840154"/>
            <a:ext cx="313900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2000" b="1" dirty="0" err="1">
                <a:solidFill>
                  <a:schemeClr val="accent1"/>
                </a:solidFill>
                <a:latin typeface="+mj-lt"/>
                <a:ea typeface="微软雅黑" panose="020B0503020204020204" pitchFamily="34" charset="-122"/>
                <a:sym typeface="微软雅黑" panose="020B0503020204020204" pitchFamily="34" charset="-122"/>
              </a:rPr>
              <a:t>Input&amp;Output</a:t>
            </a:r>
            <a:r>
              <a:rPr lang="en-US" altLang="zh-CN" sz="2000" b="1" dirty="0">
                <a:solidFill>
                  <a:schemeClr val="accent1"/>
                </a:solidFill>
                <a:latin typeface="+mj-lt"/>
                <a:ea typeface="微软雅黑" panose="020B0503020204020204" pitchFamily="34" charset="-122"/>
                <a:sym typeface="微软雅黑" panose="020B0503020204020204" pitchFamily="34" charset="-122"/>
              </a:rPr>
              <a:t> Embedding</a:t>
            </a:r>
            <a:endParaRPr lang="zh-CN" altLang="en-US" sz="2000" b="1" dirty="0">
              <a:solidFill>
                <a:schemeClr val="accent1"/>
              </a:solidFill>
              <a:latin typeface="+mj-lt"/>
              <a:ea typeface="微软雅黑" panose="020B0503020204020204" pitchFamily="34" charset="-122"/>
              <a:sym typeface="微软雅黑" panose="020B0503020204020204" pitchFamily="34" charset="-122"/>
            </a:endParaRPr>
          </a:p>
        </p:txBody>
      </p:sp>
      <p:sp>
        <p:nvSpPr>
          <p:cNvPr id="74" name="矩形 73"/>
          <p:cNvSpPr/>
          <p:nvPr/>
        </p:nvSpPr>
        <p:spPr>
          <a:xfrm>
            <a:off x="7193660" y="4372512"/>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ea typeface="微软雅黑" panose="020B0503020204020204" pitchFamily="34" charset="-122"/>
                <a:sym typeface="微软雅黑" panose="020B0503020204020204" pitchFamily="34" charset="-122"/>
              </a:rPr>
              <a:t>4</a:t>
            </a:r>
            <a:endParaRPr lang="zh-CN" altLang="en-US" sz="2000" b="1" dirty="0">
              <a:latin typeface="+mj-lt"/>
              <a:ea typeface="微软雅黑" panose="020B0503020204020204" pitchFamily="34" charset="-122"/>
              <a:sym typeface="微软雅黑" panose="020B0503020204020204" pitchFamily="34" charset="-122"/>
            </a:endParaRPr>
          </a:p>
        </p:txBody>
      </p:sp>
      <p:sp>
        <p:nvSpPr>
          <p:cNvPr id="75" name="矩形 74"/>
          <p:cNvSpPr/>
          <p:nvPr/>
        </p:nvSpPr>
        <p:spPr>
          <a:xfrm>
            <a:off x="7656464" y="4330858"/>
            <a:ext cx="236955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2000" b="1" dirty="0">
                <a:solidFill>
                  <a:schemeClr val="accent1"/>
                </a:solidFill>
                <a:latin typeface="+mj-lt"/>
                <a:ea typeface="微软雅黑" panose="020B0503020204020204" pitchFamily="34" charset="-122"/>
                <a:sym typeface="微软雅黑" panose="020B0503020204020204" pitchFamily="34" charset="-122"/>
              </a:rPr>
              <a:t>Positional Encoding</a:t>
            </a:r>
            <a:endParaRPr lang="zh-CN" altLang="en-US" sz="2000" b="1" dirty="0">
              <a:solidFill>
                <a:schemeClr val="accent1"/>
              </a:solidFill>
              <a:latin typeface="+mj-lt"/>
              <a:ea typeface="微软雅黑" panose="020B0503020204020204" pitchFamily="34" charset="-122"/>
              <a:sym typeface="微软雅黑" panose="020B0503020204020204" pitchFamily="34" charset="-122"/>
            </a:endParaRPr>
          </a:p>
        </p:txBody>
      </p:sp>
      <p:sp>
        <p:nvSpPr>
          <p:cNvPr id="76" name="矩形 75"/>
          <p:cNvSpPr/>
          <p:nvPr/>
        </p:nvSpPr>
        <p:spPr>
          <a:xfrm>
            <a:off x="7193660" y="486321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ea typeface="微软雅黑" panose="020B0503020204020204" pitchFamily="34" charset="-122"/>
                <a:sym typeface="微软雅黑" panose="020B0503020204020204" pitchFamily="34" charset="-122"/>
              </a:rPr>
              <a:t>5</a:t>
            </a:r>
            <a:endParaRPr lang="zh-CN" altLang="en-US" sz="2000" b="1" dirty="0">
              <a:latin typeface="+mj-lt"/>
              <a:ea typeface="微软雅黑" panose="020B0503020204020204" pitchFamily="34" charset="-122"/>
              <a:sym typeface="微软雅黑" panose="020B0503020204020204" pitchFamily="34" charset="-122"/>
            </a:endParaRPr>
          </a:p>
        </p:txBody>
      </p:sp>
      <p:sp>
        <p:nvSpPr>
          <p:cNvPr id="77" name="矩形 76"/>
          <p:cNvSpPr/>
          <p:nvPr/>
        </p:nvSpPr>
        <p:spPr>
          <a:xfrm>
            <a:off x="7656464" y="4821562"/>
            <a:ext cx="255255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2000" b="1" dirty="0">
                <a:solidFill>
                  <a:schemeClr val="accent1"/>
                </a:solidFill>
                <a:latin typeface="+mj-lt"/>
                <a:ea typeface="微软雅黑" panose="020B0503020204020204" pitchFamily="34" charset="-122"/>
                <a:sym typeface="微软雅黑" panose="020B0503020204020204" pitchFamily="34" charset="-122"/>
              </a:rPr>
              <a:t>Multi-Head Attention</a:t>
            </a:r>
            <a:endParaRPr lang="zh-CN" altLang="en-US" sz="2000" b="1" dirty="0">
              <a:solidFill>
                <a:schemeClr val="accent1"/>
              </a:solidFill>
              <a:latin typeface="+mj-lt"/>
              <a:ea typeface="微软雅黑" panose="020B0503020204020204" pitchFamily="34" charset="-122"/>
              <a:sym typeface="微软雅黑" panose="020B0503020204020204" pitchFamily="34" charset="-122"/>
            </a:endParaRPr>
          </a:p>
        </p:txBody>
      </p:sp>
      <p:sp>
        <p:nvSpPr>
          <p:cNvPr id="24" name="文本框 23">
            <a:extLst>
              <a:ext uri="{FF2B5EF4-FFF2-40B4-BE49-F238E27FC236}">
                <a16:creationId xmlns:a16="http://schemas.microsoft.com/office/drawing/2014/main" id="{8F1422A7-7A7C-476D-A7B7-3AA70DACB57F}"/>
              </a:ext>
            </a:extLst>
          </p:cNvPr>
          <p:cNvSpPr txBox="1"/>
          <p:nvPr/>
        </p:nvSpPr>
        <p:spPr>
          <a:xfrm>
            <a:off x="7066040" y="2674436"/>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a:t>
            </a:r>
            <a:r>
              <a:rPr lang="en-US" altLang="zh-CN" sz="3600" dirty="0">
                <a:latin typeface="+mj-lt"/>
                <a:sym typeface="微软雅黑" panose="020B0503020204020204" pitchFamily="34" charset="-122"/>
              </a:rPr>
              <a:t>CONTENT</a:t>
            </a:r>
          </a:p>
        </p:txBody>
      </p:sp>
      <p:pic>
        <p:nvPicPr>
          <p:cNvPr id="8" name="图片 7">
            <a:extLst>
              <a:ext uri="{FF2B5EF4-FFF2-40B4-BE49-F238E27FC236}">
                <a16:creationId xmlns:a16="http://schemas.microsoft.com/office/drawing/2014/main" id="{0486EC8D-6C3D-4CF9-A5E7-2C3B4E3E1B0D}"/>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9906000" y="825500"/>
            <a:ext cx="1397000" cy="1397000"/>
          </a:xfrm>
          <a:prstGeom prst="rect">
            <a:avLst/>
          </a:prstGeom>
        </p:spPr>
      </p:pic>
      <p:sp>
        <p:nvSpPr>
          <p:cNvPr id="2" name="矩形 1">
            <a:extLst>
              <a:ext uri="{FF2B5EF4-FFF2-40B4-BE49-F238E27FC236}">
                <a16:creationId xmlns:a16="http://schemas.microsoft.com/office/drawing/2014/main" id="{955530C4-910D-AF9B-D40F-3F6BC59F9972}"/>
              </a:ext>
            </a:extLst>
          </p:cNvPr>
          <p:cNvSpPr/>
          <p:nvPr/>
        </p:nvSpPr>
        <p:spPr>
          <a:xfrm>
            <a:off x="7193660" y="5401276"/>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ea typeface="微软雅黑" panose="020B0503020204020204" pitchFamily="34" charset="-122"/>
                <a:sym typeface="微软雅黑" panose="020B0503020204020204" pitchFamily="34" charset="-122"/>
              </a:rPr>
              <a:t>6</a:t>
            </a:r>
            <a:endParaRPr lang="zh-CN" altLang="en-US" sz="2000" b="1" dirty="0">
              <a:latin typeface="+mj-lt"/>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a16="http://schemas.microsoft.com/office/drawing/2014/main" id="{E5F3E09A-9103-F294-252D-B48FC8A109F1}"/>
              </a:ext>
            </a:extLst>
          </p:cNvPr>
          <p:cNvSpPr/>
          <p:nvPr/>
        </p:nvSpPr>
        <p:spPr>
          <a:xfrm>
            <a:off x="7656464" y="5359622"/>
            <a:ext cx="174599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2000" b="1" dirty="0">
                <a:solidFill>
                  <a:schemeClr val="accent1"/>
                </a:solidFill>
                <a:latin typeface="+mj-lt"/>
                <a:ea typeface="微软雅黑" panose="020B0503020204020204" pitchFamily="34" charset="-122"/>
                <a:sym typeface="微软雅黑" panose="020B0503020204020204" pitchFamily="34" charset="-122"/>
              </a:rPr>
              <a:t>Feed Forward</a:t>
            </a:r>
            <a:endParaRPr lang="zh-CN" altLang="en-US" sz="2000" b="1" dirty="0">
              <a:solidFill>
                <a:schemeClr val="accent1"/>
              </a:solidFill>
              <a:latin typeface="+mj-lt"/>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1B7793B3-EF17-C0B4-99D7-24697007F2F6}"/>
              </a:ext>
            </a:extLst>
          </p:cNvPr>
          <p:cNvSpPr/>
          <p:nvPr/>
        </p:nvSpPr>
        <p:spPr>
          <a:xfrm>
            <a:off x="7193660" y="339110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ea typeface="微软雅黑" panose="020B0503020204020204" pitchFamily="34" charset="-122"/>
                <a:sym typeface="微软雅黑" panose="020B0503020204020204" pitchFamily="34" charset="-122"/>
              </a:rPr>
              <a:t>1</a:t>
            </a:r>
            <a:endParaRPr lang="zh-CN" altLang="en-US" sz="2000" b="1" dirty="0">
              <a:latin typeface="+mj-lt"/>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7B83765C-030E-809C-CA8C-EE07ED35EA67}"/>
              </a:ext>
            </a:extLst>
          </p:cNvPr>
          <p:cNvSpPr/>
          <p:nvPr/>
        </p:nvSpPr>
        <p:spPr>
          <a:xfrm>
            <a:off x="7656464" y="3349450"/>
            <a:ext cx="2179956"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2000" b="1" dirty="0">
                <a:solidFill>
                  <a:schemeClr val="accent1"/>
                </a:solidFill>
                <a:latin typeface="+mj-lt"/>
                <a:ea typeface="微软雅黑" panose="020B0503020204020204" pitchFamily="34" charset="-122"/>
                <a:sym typeface="微软雅黑" panose="020B0503020204020204" pitchFamily="34" charset="-122"/>
              </a:rPr>
              <a:t>Total Architecture</a:t>
            </a:r>
            <a:endParaRPr lang="zh-CN" altLang="en-US" sz="2000" b="1" dirty="0">
              <a:solidFill>
                <a:schemeClr val="accent1"/>
              </a:solidFill>
              <a:latin typeface="+mj-lt"/>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2810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5BF51-FADF-410E-97AC-748364A61DE6}"/>
              </a:ext>
            </a:extLst>
          </p:cNvPr>
          <p:cNvSpPr>
            <a:spLocks noGrp="1"/>
          </p:cNvSpPr>
          <p:nvPr>
            <p:ph type="title"/>
          </p:nvPr>
        </p:nvSpPr>
        <p:spPr/>
        <p:txBody>
          <a:bodyPr/>
          <a:lstStyle/>
          <a:p>
            <a:r>
              <a:rPr lang="en-US" altLang="zh-CN" sz="2400" b="1" dirty="0">
                <a:solidFill>
                  <a:schemeClr val="accent1"/>
                </a:solidFill>
                <a:latin typeface="+mj-lt"/>
                <a:ea typeface="微软雅黑" panose="020B0503020204020204" pitchFamily="34" charset="-122"/>
                <a:sym typeface="微软雅黑" panose="020B0503020204020204" pitchFamily="34" charset="-122"/>
              </a:rPr>
              <a:t>Total Architecture</a:t>
            </a:r>
            <a:endParaRPr lang="zh-CN" altLang="en-US" sz="2400" b="1" dirty="0">
              <a:solidFill>
                <a:schemeClr val="accent1"/>
              </a:solidFill>
              <a:latin typeface="+mj-lt"/>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8A35E676-7C51-AC2D-8EC5-D3A3E917170C}"/>
              </a:ext>
            </a:extLst>
          </p:cNvPr>
          <p:cNvPicPr>
            <a:picLocks noChangeAspect="1"/>
          </p:cNvPicPr>
          <p:nvPr/>
        </p:nvPicPr>
        <p:blipFill>
          <a:blip r:embed="rId2"/>
          <a:stretch>
            <a:fillRect/>
          </a:stretch>
        </p:blipFill>
        <p:spPr>
          <a:xfrm>
            <a:off x="855179" y="1529862"/>
            <a:ext cx="3088980" cy="4686300"/>
          </a:xfrm>
          <a:prstGeom prst="rect">
            <a:avLst/>
          </a:prstGeom>
        </p:spPr>
      </p:pic>
      <p:sp>
        <p:nvSpPr>
          <p:cNvPr id="5" name="文本框 4">
            <a:extLst>
              <a:ext uri="{FF2B5EF4-FFF2-40B4-BE49-F238E27FC236}">
                <a16:creationId xmlns:a16="http://schemas.microsoft.com/office/drawing/2014/main" id="{26177D16-724D-35BD-1BBD-7D43048060D5}"/>
              </a:ext>
            </a:extLst>
          </p:cNvPr>
          <p:cNvSpPr txBox="1"/>
          <p:nvPr/>
        </p:nvSpPr>
        <p:spPr>
          <a:xfrm>
            <a:off x="4120005" y="1529862"/>
            <a:ext cx="6532558" cy="369332"/>
          </a:xfrm>
          <a:prstGeom prst="rect">
            <a:avLst/>
          </a:prstGeom>
          <a:noFill/>
        </p:spPr>
        <p:txBody>
          <a:bodyPr wrap="none" rtlCol="0">
            <a:spAutoFit/>
          </a:bodyPr>
          <a:lstStyle/>
          <a:p>
            <a:r>
              <a:rPr lang="en-US" altLang="zh-CN" dirty="0" err="1"/>
              <a:t>Inputs&amp;Outputs</a:t>
            </a:r>
            <a:r>
              <a:rPr lang="en-US" altLang="zh-CN" dirty="0"/>
              <a:t>(shifted right): </a:t>
            </a:r>
            <a:r>
              <a:rPr lang="zh-CN" altLang="en-US" dirty="0"/>
              <a:t>输入序列和已经生成好的输出序列</a:t>
            </a:r>
          </a:p>
        </p:txBody>
      </p:sp>
      <p:sp>
        <p:nvSpPr>
          <p:cNvPr id="6" name="文本框 5">
            <a:extLst>
              <a:ext uri="{FF2B5EF4-FFF2-40B4-BE49-F238E27FC236}">
                <a16:creationId xmlns:a16="http://schemas.microsoft.com/office/drawing/2014/main" id="{C5FB345E-2E9F-452C-FD82-813DDBC110B1}"/>
              </a:ext>
            </a:extLst>
          </p:cNvPr>
          <p:cNvSpPr txBox="1"/>
          <p:nvPr/>
        </p:nvSpPr>
        <p:spPr>
          <a:xfrm>
            <a:off x="4120005" y="2173878"/>
            <a:ext cx="6712094" cy="369332"/>
          </a:xfrm>
          <a:prstGeom prst="rect">
            <a:avLst/>
          </a:prstGeom>
          <a:noFill/>
        </p:spPr>
        <p:txBody>
          <a:bodyPr wrap="none" rtlCol="0">
            <a:spAutoFit/>
          </a:bodyPr>
          <a:lstStyle/>
          <a:p>
            <a:r>
              <a:rPr lang="en-US" altLang="zh-CN" dirty="0" err="1"/>
              <a:t>Input&amp;Output</a:t>
            </a:r>
            <a:r>
              <a:rPr lang="en-US" altLang="zh-CN" dirty="0"/>
              <a:t> Embedding: </a:t>
            </a:r>
            <a:r>
              <a:rPr lang="zh-CN" altLang="en-US" dirty="0"/>
              <a:t>将上述内容以</a:t>
            </a:r>
            <a:r>
              <a:rPr lang="en-US" altLang="zh-CN" dirty="0"/>
              <a:t>token</a:t>
            </a:r>
            <a:r>
              <a:rPr lang="zh-CN" altLang="en-US" dirty="0"/>
              <a:t>为单位转换为词向量</a:t>
            </a:r>
          </a:p>
        </p:txBody>
      </p:sp>
      <p:sp>
        <p:nvSpPr>
          <p:cNvPr id="7" name="文本框 6">
            <a:extLst>
              <a:ext uri="{FF2B5EF4-FFF2-40B4-BE49-F238E27FC236}">
                <a16:creationId xmlns:a16="http://schemas.microsoft.com/office/drawing/2014/main" id="{C8050C54-8CD9-C694-E6C2-72E46A8A7BBF}"/>
              </a:ext>
            </a:extLst>
          </p:cNvPr>
          <p:cNvSpPr txBox="1"/>
          <p:nvPr/>
        </p:nvSpPr>
        <p:spPr>
          <a:xfrm>
            <a:off x="4120005" y="2817982"/>
            <a:ext cx="6789038" cy="369332"/>
          </a:xfrm>
          <a:prstGeom prst="rect">
            <a:avLst/>
          </a:prstGeom>
          <a:noFill/>
        </p:spPr>
        <p:txBody>
          <a:bodyPr wrap="none" rtlCol="0">
            <a:spAutoFit/>
          </a:bodyPr>
          <a:lstStyle/>
          <a:p>
            <a:r>
              <a:rPr lang="en-US" altLang="zh-CN" dirty="0"/>
              <a:t>Positional Encoding: </a:t>
            </a:r>
            <a:r>
              <a:rPr lang="zh-CN" altLang="en-US" dirty="0"/>
              <a:t>在词向量的基础上通过固定函数加入位置信息</a:t>
            </a:r>
          </a:p>
        </p:txBody>
      </p:sp>
      <p:sp>
        <p:nvSpPr>
          <p:cNvPr id="8" name="文本框 7">
            <a:extLst>
              <a:ext uri="{FF2B5EF4-FFF2-40B4-BE49-F238E27FC236}">
                <a16:creationId xmlns:a16="http://schemas.microsoft.com/office/drawing/2014/main" id="{351D2C80-014E-58E6-C3BE-46746881EFF0}"/>
              </a:ext>
            </a:extLst>
          </p:cNvPr>
          <p:cNvSpPr txBox="1"/>
          <p:nvPr/>
        </p:nvSpPr>
        <p:spPr>
          <a:xfrm>
            <a:off x="4120005" y="3461998"/>
            <a:ext cx="6737807" cy="369332"/>
          </a:xfrm>
          <a:prstGeom prst="rect">
            <a:avLst/>
          </a:prstGeom>
          <a:noFill/>
        </p:spPr>
        <p:txBody>
          <a:bodyPr wrap="none" rtlCol="0">
            <a:spAutoFit/>
          </a:bodyPr>
          <a:lstStyle/>
          <a:p>
            <a:r>
              <a:rPr lang="en-US" altLang="zh-CN" dirty="0"/>
              <a:t>Multi-Head Attention: </a:t>
            </a:r>
            <a:r>
              <a:rPr lang="zh-CN" altLang="en-US" dirty="0"/>
              <a:t>学习和获取各</a:t>
            </a:r>
            <a:r>
              <a:rPr lang="en-US" altLang="zh-CN" dirty="0"/>
              <a:t>token</a:t>
            </a:r>
            <a:r>
              <a:rPr lang="zh-CN" altLang="en-US" dirty="0"/>
              <a:t>的信息和与上下文的关系</a:t>
            </a:r>
          </a:p>
        </p:txBody>
      </p:sp>
      <p:sp>
        <p:nvSpPr>
          <p:cNvPr id="9" name="文本框 8">
            <a:extLst>
              <a:ext uri="{FF2B5EF4-FFF2-40B4-BE49-F238E27FC236}">
                <a16:creationId xmlns:a16="http://schemas.microsoft.com/office/drawing/2014/main" id="{B0A530F5-0768-3F86-C6D3-B7D8893683F8}"/>
              </a:ext>
            </a:extLst>
          </p:cNvPr>
          <p:cNvSpPr txBox="1"/>
          <p:nvPr/>
        </p:nvSpPr>
        <p:spPr>
          <a:xfrm>
            <a:off x="4120005" y="4105014"/>
            <a:ext cx="6904454" cy="369332"/>
          </a:xfrm>
          <a:prstGeom prst="rect">
            <a:avLst/>
          </a:prstGeom>
          <a:noFill/>
        </p:spPr>
        <p:txBody>
          <a:bodyPr wrap="none" rtlCol="0">
            <a:spAutoFit/>
          </a:bodyPr>
          <a:lstStyle/>
          <a:p>
            <a:r>
              <a:rPr lang="en-US" altLang="zh-CN" dirty="0"/>
              <a:t>Feed Forward: </a:t>
            </a:r>
            <a:r>
              <a:rPr lang="zh-CN" altLang="en-US" dirty="0"/>
              <a:t>通过非线性转换</a:t>
            </a:r>
            <a:r>
              <a:rPr lang="en-US" altLang="zh-CN" dirty="0"/>
              <a:t>, </a:t>
            </a:r>
            <a:r>
              <a:rPr lang="zh-CN" altLang="en-US" dirty="0"/>
              <a:t>更深入的学习和获取信息</a:t>
            </a:r>
            <a:r>
              <a:rPr lang="en-US" altLang="zh-CN" dirty="0"/>
              <a:t>, </a:t>
            </a:r>
            <a:r>
              <a:rPr lang="zh-CN" altLang="en-US" dirty="0"/>
              <a:t>存储信息</a:t>
            </a:r>
          </a:p>
        </p:txBody>
      </p:sp>
      <p:sp>
        <p:nvSpPr>
          <p:cNvPr id="10" name="文本框 9">
            <a:extLst>
              <a:ext uri="{FF2B5EF4-FFF2-40B4-BE49-F238E27FC236}">
                <a16:creationId xmlns:a16="http://schemas.microsoft.com/office/drawing/2014/main" id="{F9FAB402-5BC9-35A7-D029-4F41A2155990}"/>
              </a:ext>
            </a:extLst>
          </p:cNvPr>
          <p:cNvSpPr txBox="1"/>
          <p:nvPr/>
        </p:nvSpPr>
        <p:spPr>
          <a:xfrm>
            <a:off x="4120005" y="4749118"/>
            <a:ext cx="7949612" cy="369332"/>
          </a:xfrm>
          <a:prstGeom prst="rect">
            <a:avLst/>
          </a:prstGeom>
          <a:noFill/>
        </p:spPr>
        <p:txBody>
          <a:bodyPr wrap="none" rtlCol="0">
            <a:spAutoFit/>
          </a:bodyPr>
          <a:lstStyle/>
          <a:p>
            <a:r>
              <a:rPr lang="en-US" altLang="zh-CN" dirty="0" err="1"/>
              <a:t>Linear&amp;Softmax</a:t>
            </a:r>
            <a:r>
              <a:rPr lang="en-US" altLang="zh-CN" dirty="0"/>
              <a:t>: </a:t>
            </a:r>
            <a:r>
              <a:rPr lang="zh-CN" altLang="en-US" dirty="0"/>
              <a:t>将最后一层的结果转换为输出内容</a:t>
            </a:r>
            <a:r>
              <a:rPr lang="en-US" altLang="zh-CN" dirty="0"/>
              <a:t>(</a:t>
            </a:r>
            <a:r>
              <a:rPr lang="zh-CN" altLang="en-US" dirty="0"/>
              <a:t>分类</a:t>
            </a:r>
            <a:r>
              <a:rPr lang="en-US" altLang="zh-CN" dirty="0"/>
              <a:t>, </a:t>
            </a:r>
            <a:r>
              <a:rPr lang="zh-CN" altLang="en-US" dirty="0"/>
              <a:t>接入</a:t>
            </a:r>
            <a:r>
              <a:rPr lang="en-US" altLang="zh-CN" dirty="0"/>
              <a:t>decoder</a:t>
            </a:r>
            <a:r>
              <a:rPr lang="zh-CN" altLang="en-US" dirty="0"/>
              <a:t>预测等</a:t>
            </a:r>
            <a:r>
              <a:rPr lang="en-US" altLang="zh-CN" dirty="0"/>
              <a:t>)</a:t>
            </a:r>
            <a:endParaRPr lang="zh-CN" altLang="en-US" dirty="0"/>
          </a:p>
        </p:txBody>
      </p:sp>
      <p:sp>
        <p:nvSpPr>
          <p:cNvPr id="13" name="文本框 12">
            <a:extLst>
              <a:ext uri="{FF2B5EF4-FFF2-40B4-BE49-F238E27FC236}">
                <a16:creationId xmlns:a16="http://schemas.microsoft.com/office/drawing/2014/main" id="{A1BEB473-1E7D-81F3-7D02-D6CF860AA1D0}"/>
              </a:ext>
            </a:extLst>
          </p:cNvPr>
          <p:cNvSpPr txBox="1"/>
          <p:nvPr/>
        </p:nvSpPr>
        <p:spPr>
          <a:xfrm>
            <a:off x="4120005" y="5393222"/>
            <a:ext cx="2691763" cy="369332"/>
          </a:xfrm>
          <a:prstGeom prst="rect">
            <a:avLst/>
          </a:prstGeom>
          <a:noFill/>
        </p:spPr>
        <p:txBody>
          <a:bodyPr wrap="none" rtlCol="0">
            <a:spAutoFit/>
          </a:bodyPr>
          <a:lstStyle/>
          <a:p>
            <a:r>
              <a:rPr lang="en-US" altLang="zh-CN" dirty="0" err="1">
                <a:solidFill>
                  <a:srgbClr val="FF0000"/>
                </a:solidFill>
              </a:rPr>
              <a:t>Add&amp;Norm</a:t>
            </a:r>
            <a:r>
              <a:rPr lang="en-US" altLang="zh-CN" dirty="0">
                <a:solidFill>
                  <a:srgbClr val="FF0000"/>
                </a:solidFill>
              </a:rPr>
              <a:t>: </a:t>
            </a:r>
            <a:r>
              <a:rPr lang="zh-CN" altLang="en-US" dirty="0">
                <a:solidFill>
                  <a:srgbClr val="FF0000"/>
                </a:solidFill>
              </a:rPr>
              <a:t>未知</a:t>
            </a:r>
            <a:r>
              <a:rPr lang="en-US" altLang="zh-CN" dirty="0">
                <a:solidFill>
                  <a:srgbClr val="FF0000"/>
                </a:solidFill>
              </a:rPr>
              <a:t>, </a:t>
            </a:r>
            <a:r>
              <a:rPr lang="zh-CN" altLang="en-US" dirty="0">
                <a:solidFill>
                  <a:srgbClr val="FF0000"/>
                </a:solidFill>
              </a:rPr>
              <a:t>待了解</a:t>
            </a:r>
          </a:p>
        </p:txBody>
      </p:sp>
    </p:spTree>
    <p:extLst>
      <p:ext uri="{BB962C8B-B14F-4D97-AF65-F5344CB8AC3E}">
        <p14:creationId xmlns:p14="http://schemas.microsoft.com/office/powerpoint/2010/main" val="18001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D04AF-8BE6-B56F-1183-765E7CFB1AA3}"/>
              </a:ext>
            </a:extLst>
          </p:cNvPr>
          <p:cNvSpPr>
            <a:spLocks noGrp="1"/>
          </p:cNvSpPr>
          <p:nvPr>
            <p:ph type="title"/>
          </p:nvPr>
        </p:nvSpPr>
        <p:spPr/>
        <p:txBody>
          <a:bodyPr/>
          <a:lstStyle/>
          <a:p>
            <a:r>
              <a:rPr lang="en-US" altLang="zh-CN" sz="2400" b="1" dirty="0" err="1">
                <a:solidFill>
                  <a:schemeClr val="accent1"/>
                </a:solidFill>
                <a:latin typeface="+mj-lt"/>
                <a:ea typeface="微软雅黑" panose="020B0503020204020204" pitchFamily="34" charset="-122"/>
                <a:sym typeface="微软雅黑" panose="020B0503020204020204" pitchFamily="34" charset="-122"/>
              </a:rPr>
              <a:t>Input&amp;Output</a:t>
            </a:r>
            <a:r>
              <a:rPr lang="en-US" altLang="zh-CN" sz="2400" b="1" dirty="0">
                <a:solidFill>
                  <a:schemeClr val="accent1"/>
                </a:solidFill>
                <a:latin typeface="+mj-lt"/>
                <a:ea typeface="微软雅黑" panose="020B0503020204020204" pitchFamily="34" charset="-122"/>
                <a:sym typeface="微软雅黑" panose="020B0503020204020204" pitchFamily="34" charset="-122"/>
              </a:rPr>
              <a:t> Embedding</a:t>
            </a:r>
            <a:endParaRPr lang="zh-CN" altLang="en-US" dirty="0"/>
          </a:p>
        </p:txBody>
      </p:sp>
      <p:pic>
        <p:nvPicPr>
          <p:cNvPr id="4" name="图片 3">
            <a:extLst>
              <a:ext uri="{FF2B5EF4-FFF2-40B4-BE49-F238E27FC236}">
                <a16:creationId xmlns:a16="http://schemas.microsoft.com/office/drawing/2014/main" id="{896F6A54-01B5-C6FC-109D-2BCCF0DCF59C}"/>
              </a:ext>
            </a:extLst>
          </p:cNvPr>
          <p:cNvPicPr>
            <a:picLocks noChangeAspect="1"/>
          </p:cNvPicPr>
          <p:nvPr/>
        </p:nvPicPr>
        <p:blipFill>
          <a:blip r:embed="rId3"/>
          <a:srcRect l="4484" r="5829"/>
          <a:stretch/>
        </p:blipFill>
        <p:spPr>
          <a:xfrm>
            <a:off x="482600" y="2394319"/>
            <a:ext cx="2740621" cy="206936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C1C2AA-79E1-87C6-A08F-03EF4A180213}"/>
                  </a:ext>
                </a:extLst>
              </p:cNvPr>
              <p:cNvSpPr txBox="1"/>
              <p:nvPr/>
            </p:nvSpPr>
            <p:spPr>
              <a:xfrm>
                <a:off x="3389938" y="4917135"/>
                <a:ext cx="5116272" cy="369332"/>
              </a:xfrm>
              <a:prstGeom prst="rect">
                <a:avLst/>
              </a:prstGeom>
              <a:noFill/>
            </p:spPr>
            <p:txBody>
              <a:bodyPr wrap="none" rtlCol="0">
                <a:spAutoFit/>
              </a:bodyPr>
              <a:lstStyle/>
              <a:p>
                <a:r>
                  <a:rPr lang="en-US" altLang="zh-CN" dirty="0"/>
                  <a:t>Transform token to word vector of dimension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𝑑</m:t>
                        </m:r>
                      </m:e>
                      <m:sub>
                        <m:r>
                          <a:rPr lang="en-US" altLang="zh-CN" i="1" dirty="0" smtClean="0">
                            <a:latin typeface="Cambria Math" panose="02040503050406030204" pitchFamily="18" charset="0"/>
                          </a:rPr>
                          <m:t>𝑚𝑜𝑑𝑒𝑙</m:t>
                        </m:r>
                      </m:sub>
                    </m:sSub>
                  </m:oMath>
                </a14:m>
                <a:endParaRPr lang="zh-CN" altLang="en-US" dirty="0"/>
              </a:p>
            </p:txBody>
          </p:sp>
        </mc:Choice>
        <mc:Fallback xmlns="">
          <p:sp>
            <p:nvSpPr>
              <p:cNvPr id="5" name="文本框 4">
                <a:extLst>
                  <a:ext uri="{FF2B5EF4-FFF2-40B4-BE49-F238E27FC236}">
                    <a16:creationId xmlns:a16="http://schemas.microsoft.com/office/drawing/2014/main" id="{F9C1C2AA-79E1-87C6-A08F-03EF4A180213}"/>
                  </a:ext>
                </a:extLst>
              </p:cNvPr>
              <p:cNvSpPr txBox="1">
                <a:spLocks noRot="1" noChangeAspect="1" noMove="1" noResize="1" noEditPoints="1" noAdjustHandles="1" noChangeArrowheads="1" noChangeShapeType="1" noTextEdit="1"/>
              </p:cNvSpPr>
              <p:nvPr/>
            </p:nvSpPr>
            <p:spPr>
              <a:xfrm>
                <a:off x="3389938" y="4917135"/>
                <a:ext cx="5116272" cy="369332"/>
              </a:xfrm>
              <a:prstGeom prst="rect">
                <a:avLst/>
              </a:prstGeom>
              <a:blipFill>
                <a:blip r:embed="rId4"/>
                <a:stretch>
                  <a:fillRect l="-954" t="-10000" b="-2666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9BD3E17-6F3E-5958-5141-493BB0B00ABB}"/>
              </a:ext>
            </a:extLst>
          </p:cNvPr>
          <p:cNvPicPr>
            <a:picLocks noChangeAspect="1"/>
          </p:cNvPicPr>
          <p:nvPr/>
        </p:nvPicPr>
        <p:blipFill>
          <a:blip r:embed="rId5"/>
          <a:stretch>
            <a:fillRect/>
          </a:stretch>
        </p:blipFill>
        <p:spPr>
          <a:xfrm>
            <a:off x="4022367" y="2394318"/>
            <a:ext cx="3275155" cy="2069361"/>
          </a:xfrm>
          <a:prstGeom prst="rect">
            <a:avLst/>
          </a:prstGeom>
        </p:spPr>
      </p:pic>
      <p:pic>
        <p:nvPicPr>
          <p:cNvPr id="9" name="图片 8">
            <a:extLst>
              <a:ext uri="{FF2B5EF4-FFF2-40B4-BE49-F238E27FC236}">
                <a16:creationId xmlns:a16="http://schemas.microsoft.com/office/drawing/2014/main" id="{2DFAAB02-55FD-58D6-EB29-7E66CDF939B0}"/>
              </a:ext>
            </a:extLst>
          </p:cNvPr>
          <p:cNvPicPr>
            <a:picLocks noChangeAspect="1"/>
          </p:cNvPicPr>
          <p:nvPr/>
        </p:nvPicPr>
        <p:blipFill>
          <a:blip r:embed="rId6"/>
          <a:stretch>
            <a:fillRect/>
          </a:stretch>
        </p:blipFill>
        <p:spPr>
          <a:xfrm>
            <a:off x="8096668" y="2394317"/>
            <a:ext cx="3621382" cy="2069361"/>
          </a:xfrm>
          <a:prstGeom prst="rect">
            <a:avLst/>
          </a:prstGeom>
        </p:spPr>
      </p:pic>
    </p:spTree>
    <p:extLst>
      <p:ext uri="{BB962C8B-B14F-4D97-AF65-F5344CB8AC3E}">
        <p14:creationId xmlns:p14="http://schemas.microsoft.com/office/powerpoint/2010/main" val="885766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22C9C-7298-2692-4397-18D09FA820A7}"/>
              </a:ext>
            </a:extLst>
          </p:cNvPr>
          <p:cNvSpPr>
            <a:spLocks noGrp="1"/>
          </p:cNvSpPr>
          <p:nvPr>
            <p:ph type="title"/>
          </p:nvPr>
        </p:nvSpPr>
        <p:spPr/>
        <p:txBody>
          <a:bodyPr/>
          <a:lstStyle/>
          <a:p>
            <a:r>
              <a:rPr lang="en-US" altLang="zh-CN" sz="2400" b="1" dirty="0">
                <a:solidFill>
                  <a:schemeClr val="accent1"/>
                </a:solidFill>
                <a:latin typeface="+mj-lt"/>
                <a:ea typeface="微软雅黑" panose="020B0503020204020204" pitchFamily="34" charset="-122"/>
                <a:sym typeface="微软雅黑" panose="020B0503020204020204" pitchFamily="34" charset="-122"/>
              </a:rPr>
              <a:t>Positional Encoding</a:t>
            </a:r>
            <a:endParaRPr lang="zh-CN" altLang="en-US" sz="2400" b="1" dirty="0">
              <a:solidFill>
                <a:schemeClr val="accent1"/>
              </a:solidFill>
              <a:latin typeface="+mj-lt"/>
              <a:ea typeface="微软雅黑" panose="020B0503020204020204" pitchFamily="34" charset="-122"/>
              <a:sym typeface="微软雅黑" panose="020B0503020204020204" pitchFamily="34" charset="-122"/>
            </a:endParaRPr>
          </a:p>
        </p:txBody>
      </p:sp>
      <p:pic>
        <p:nvPicPr>
          <p:cNvPr id="5" name="图片 4">
            <a:extLst>
              <a:ext uri="{FF2B5EF4-FFF2-40B4-BE49-F238E27FC236}">
                <a16:creationId xmlns:a16="http://schemas.microsoft.com/office/drawing/2014/main" id="{686F4EAF-1C4E-ACFC-A61B-B6B1C4B870E7}"/>
              </a:ext>
            </a:extLst>
          </p:cNvPr>
          <p:cNvPicPr>
            <a:picLocks noChangeAspect="1"/>
          </p:cNvPicPr>
          <p:nvPr/>
        </p:nvPicPr>
        <p:blipFill>
          <a:blip r:embed="rId3"/>
          <a:srcRect l="4484" r="5829"/>
          <a:stretch/>
        </p:blipFill>
        <p:spPr>
          <a:xfrm>
            <a:off x="478183" y="1714746"/>
            <a:ext cx="5490817" cy="4145952"/>
          </a:xfrm>
          <a:prstGeom prst="rect">
            <a:avLst/>
          </a:prstGeom>
        </p:spPr>
      </p:pic>
      <p:sp>
        <p:nvSpPr>
          <p:cNvPr id="6" name="文本框 5">
            <a:extLst>
              <a:ext uri="{FF2B5EF4-FFF2-40B4-BE49-F238E27FC236}">
                <a16:creationId xmlns:a16="http://schemas.microsoft.com/office/drawing/2014/main" id="{DFE00611-8080-25F7-C2D4-FEDDEEE3D7CD}"/>
              </a:ext>
            </a:extLst>
          </p:cNvPr>
          <p:cNvSpPr txBox="1"/>
          <p:nvPr/>
        </p:nvSpPr>
        <p:spPr>
          <a:xfrm>
            <a:off x="770835" y="2689792"/>
            <a:ext cx="238539" cy="369332"/>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
        <p:nvSpPr>
          <p:cNvPr id="7" name="文本框 6">
            <a:extLst>
              <a:ext uri="{FF2B5EF4-FFF2-40B4-BE49-F238E27FC236}">
                <a16:creationId xmlns:a16="http://schemas.microsoft.com/office/drawing/2014/main" id="{CA5916FF-7E9C-1B28-CB13-570B803DAE3B}"/>
              </a:ext>
            </a:extLst>
          </p:cNvPr>
          <p:cNvSpPr txBox="1"/>
          <p:nvPr/>
        </p:nvSpPr>
        <p:spPr>
          <a:xfrm>
            <a:off x="1456635" y="2689792"/>
            <a:ext cx="238539" cy="369332"/>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
        <p:nvSpPr>
          <p:cNvPr id="8" name="文本框 7">
            <a:extLst>
              <a:ext uri="{FF2B5EF4-FFF2-40B4-BE49-F238E27FC236}">
                <a16:creationId xmlns:a16="http://schemas.microsoft.com/office/drawing/2014/main" id="{ED9AA652-F54A-23D8-1218-A89E58850496}"/>
              </a:ext>
            </a:extLst>
          </p:cNvPr>
          <p:cNvSpPr txBox="1"/>
          <p:nvPr/>
        </p:nvSpPr>
        <p:spPr>
          <a:xfrm>
            <a:off x="2142435" y="2689792"/>
            <a:ext cx="238539" cy="369332"/>
          </a:xfrm>
          <a:prstGeom prst="rect">
            <a:avLst/>
          </a:prstGeom>
          <a:noFill/>
        </p:spPr>
        <p:txBody>
          <a:bodyPr wrap="square" rtlCol="0">
            <a:spAutoFit/>
          </a:bodyPr>
          <a:lstStyle/>
          <a:p>
            <a:r>
              <a:rPr lang="en-US" altLang="zh-CN" dirty="0">
                <a:solidFill>
                  <a:schemeClr val="bg1"/>
                </a:solidFill>
              </a:rPr>
              <a:t>3</a:t>
            </a:r>
            <a:endParaRPr lang="zh-CN" altLang="en-US" dirty="0">
              <a:solidFill>
                <a:schemeClr val="bg1"/>
              </a:solidFill>
            </a:endParaRPr>
          </a:p>
        </p:txBody>
      </p:sp>
      <p:sp>
        <p:nvSpPr>
          <p:cNvPr id="9" name="文本框 8">
            <a:extLst>
              <a:ext uri="{FF2B5EF4-FFF2-40B4-BE49-F238E27FC236}">
                <a16:creationId xmlns:a16="http://schemas.microsoft.com/office/drawing/2014/main" id="{432059AC-B649-A5C1-FDDB-576423E00BF0}"/>
              </a:ext>
            </a:extLst>
          </p:cNvPr>
          <p:cNvSpPr txBox="1"/>
          <p:nvPr/>
        </p:nvSpPr>
        <p:spPr>
          <a:xfrm>
            <a:off x="2828235" y="2689792"/>
            <a:ext cx="238539" cy="369332"/>
          </a:xfrm>
          <a:prstGeom prst="rect">
            <a:avLst/>
          </a:prstGeom>
          <a:noFill/>
        </p:spPr>
        <p:txBody>
          <a:bodyPr wrap="square" rtlCol="0">
            <a:spAutoFit/>
          </a:bodyPr>
          <a:lstStyle/>
          <a:p>
            <a:r>
              <a:rPr lang="en-US" altLang="zh-CN" dirty="0">
                <a:solidFill>
                  <a:schemeClr val="bg1"/>
                </a:solidFill>
              </a:rPr>
              <a:t>4</a:t>
            </a:r>
            <a:endParaRPr lang="zh-CN" altLang="en-US" dirty="0">
              <a:solidFill>
                <a:schemeClr val="bg1"/>
              </a:solidFill>
            </a:endParaRPr>
          </a:p>
        </p:txBody>
      </p:sp>
      <p:sp>
        <p:nvSpPr>
          <p:cNvPr id="10" name="文本框 9">
            <a:extLst>
              <a:ext uri="{FF2B5EF4-FFF2-40B4-BE49-F238E27FC236}">
                <a16:creationId xmlns:a16="http://schemas.microsoft.com/office/drawing/2014/main" id="{D0B61AC2-CE28-A81C-C69E-536BE8D29D3C}"/>
              </a:ext>
            </a:extLst>
          </p:cNvPr>
          <p:cNvSpPr txBox="1"/>
          <p:nvPr/>
        </p:nvSpPr>
        <p:spPr>
          <a:xfrm>
            <a:off x="3514035" y="2689792"/>
            <a:ext cx="238539" cy="369332"/>
          </a:xfrm>
          <a:prstGeom prst="rect">
            <a:avLst/>
          </a:prstGeom>
          <a:noFill/>
        </p:spPr>
        <p:txBody>
          <a:bodyPr wrap="square" rtlCol="0">
            <a:spAutoFit/>
          </a:bodyPr>
          <a:lstStyle/>
          <a:p>
            <a:r>
              <a:rPr lang="en-US" altLang="zh-CN" dirty="0">
                <a:solidFill>
                  <a:schemeClr val="bg1"/>
                </a:solidFill>
              </a:rPr>
              <a:t>5</a:t>
            </a:r>
            <a:endParaRPr lang="zh-CN" altLang="en-US" dirty="0">
              <a:solidFill>
                <a:schemeClr val="bg1"/>
              </a:solidFill>
            </a:endParaRPr>
          </a:p>
        </p:txBody>
      </p:sp>
      <p:sp>
        <p:nvSpPr>
          <p:cNvPr id="11" name="文本框 10">
            <a:extLst>
              <a:ext uri="{FF2B5EF4-FFF2-40B4-BE49-F238E27FC236}">
                <a16:creationId xmlns:a16="http://schemas.microsoft.com/office/drawing/2014/main" id="{7FDE6D0A-5D97-963C-B3CF-FD4BECEBD59F}"/>
              </a:ext>
            </a:extLst>
          </p:cNvPr>
          <p:cNvSpPr txBox="1"/>
          <p:nvPr/>
        </p:nvSpPr>
        <p:spPr>
          <a:xfrm>
            <a:off x="4199835" y="2689792"/>
            <a:ext cx="238539" cy="369332"/>
          </a:xfrm>
          <a:prstGeom prst="rect">
            <a:avLst/>
          </a:prstGeom>
          <a:noFill/>
        </p:spPr>
        <p:txBody>
          <a:bodyPr wrap="square" rtlCol="0">
            <a:spAutoFit/>
          </a:bodyPr>
          <a:lstStyle/>
          <a:p>
            <a:r>
              <a:rPr lang="en-US" altLang="zh-CN" dirty="0">
                <a:solidFill>
                  <a:schemeClr val="bg1"/>
                </a:solidFill>
              </a:rPr>
              <a:t>6</a:t>
            </a:r>
            <a:endParaRPr lang="zh-CN" altLang="en-US" dirty="0">
              <a:solidFill>
                <a:schemeClr val="bg1"/>
              </a:solidFill>
            </a:endParaRPr>
          </a:p>
        </p:txBody>
      </p:sp>
      <p:sp>
        <p:nvSpPr>
          <p:cNvPr id="12" name="文本框 11">
            <a:extLst>
              <a:ext uri="{FF2B5EF4-FFF2-40B4-BE49-F238E27FC236}">
                <a16:creationId xmlns:a16="http://schemas.microsoft.com/office/drawing/2014/main" id="{9C2449AC-AA3A-DC1E-FD8C-1B0EF14FF2EE}"/>
              </a:ext>
            </a:extLst>
          </p:cNvPr>
          <p:cNvSpPr txBox="1"/>
          <p:nvPr/>
        </p:nvSpPr>
        <p:spPr>
          <a:xfrm>
            <a:off x="4885635" y="2689792"/>
            <a:ext cx="238539" cy="369332"/>
          </a:xfrm>
          <a:prstGeom prst="rect">
            <a:avLst/>
          </a:prstGeom>
          <a:noFill/>
        </p:spPr>
        <p:txBody>
          <a:bodyPr wrap="square" rtlCol="0">
            <a:spAutoFit/>
          </a:bodyPr>
          <a:lstStyle/>
          <a:p>
            <a:r>
              <a:rPr lang="en-US" altLang="zh-CN" dirty="0">
                <a:solidFill>
                  <a:schemeClr val="bg1"/>
                </a:solidFill>
              </a:rPr>
              <a:t>7</a:t>
            </a:r>
            <a:endParaRPr lang="zh-CN" altLang="en-US" dirty="0">
              <a:solidFill>
                <a:schemeClr val="bg1"/>
              </a:solidFill>
            </a:endParaRPr>
          </a:p>
        </p:txBody>
      </p:sp>
      <p:pic>
        <p:nvPicPr>
          <p:cNvPr id="14" name="图片 13">
            <a:extLst>
              <a:ext uri="{FF2B5EF4-FFF2-40B4-BE49-F238E27FC236}">
                <a16:creationId xmlns:a16="http://schemas.microsoft.com/office/drawing/2014/main" id="{CE33B02F-2F38-174A-11C5-82BA42C89C39}"/>
              </a:ext>
            </a:extLst>
          </p:cNvPr>
          <p:cNvPicPr>
            <a:picLocks noChangeAspect="1"/>
          </p:cNvPicPr>
          <p:nvPr/>
        </p:nvPicPr>
        <p:blipFill>
          <a:blip r:embed="rId4"/>
          <a:srcRect l="12283" r="9929"/>
          <a:stretch/>
        </p:blipFill>
        <p:spPr>
          <a:xfrm>
            <a:off x="7409883" y="2313601"/>
            <a:ext cx="3430105" cy="752381"/>
          </a:xfrm>
          <a:prstGeom prst="rect">
            <a:avLst/>
          </a:prstGeom>
        </p:spPr>
      </p:pic>
      <p:pic>
        <p:nvPicPr>
          <p:cNvPr id="16" name="图片 15">
            <a:extLst>
              <a:ext uri="{FF2B5EF4-FFF2-40B4-BE49-F238E27FC236}">
                <a16:creationId xmlns:a16="http://schemas.microsoft.com/office/drawing/2014/main" id="{B80BE32B-79E2-E842-8DB6-E7EE966D436B}"/>
              </a:ext>
            </a:extLst>
          </p:cNvPr>
          <p:cNvPicPr>
            <a:picLocks noChangeAspect="1"/>
          </p:cNvPicPr>
          <p:nvPr/>
        </p:nvPicPr>
        <p:blipFill>
          <a:blip r:embed="rId5"/>
          <a:stretch>
            <a:fillRect/>
          </a:stretch>
        </p:blipFill>
        <p:spPr>
          <a:xfrm>
            <a:off x="7047033" y="4476677"/>
            <a:ext cx="4619048" cy="485714"/>
          </a:xfrm>
          <a:prstGeom prst="rect">
            <a:avLst/>
          </a:prstGeom>
        </p:spPr>
      </p:pic>
      <p:sp>
        <p:nvSpPr>
          <p:cNvPr id="17" name="文本框 16">
            <a:extLst>
              <a:ext uri="{FF2B5EF4-FFF2-40B4-BE49-F238E27FC236}">
                <a16:creationId xmlns:a16="http://schemas.microsoft.com/office/drawing/2014/main" id="{FDB5E2B7-CE9E-CCC6-F564-8869A62C2666}"/>
              </a:ext>
            </a:extLst>
          </p:cNvPr>
          <p:cNvSpPr txBox="1"/>
          <p:nvPr/>
        </p:nvSpPr>
        <p:spPr>
          <a:xfrm>
            <a:off x="7047033" y="1967408"/>
            <a:ext cx="1031051" cy="369332"/>
          </a:xfrm>
          <a:prstGeom prst="rect">
            <a:avLst/>
          </a:prstGeom>
          <a:noFill/>
        </p:spPr>
        <p:txBody>
          <a:bodyPr wrap="none" rtlCol="0">
            <a:spAutoFit/>
          </a:bodyPr>
          <a:lstStyle/>
          <a:p>
            <a:r>
              <a:rPr lang="en-US" altLang="zh-CN" dirty="0"/>
              <a:t>Formula:</a:t>
            </a:r>
            <a:endParaRPr lang="zh-CN" altLang="en-US" dirty="0"/>
          </a:p>
        </p:txBody>
      </p:sp>
      <p:sp>
        <p:nvSpPr>
          <p:cNvPr id="18" name="文本框 17">
            <a:extLst>
              <a:ext uri="{FF2B5EF4-FFF2-40B4-BE49-F238E27FC236}">
                <a16:creationId xmlns:a16="http://schemas.microsoft.com/office/drawing/2014/main" id="{CBF8B7B0-B049-8748-06AC-A896C021AF8E}"/>
              </a:ext>
            </a:extLst>
          </p:cNvPr>
          <p:cNvSpPr txBox="1"/>
          <p:nvPr/>
        </p:nvSpPr>
        <p:spPr>
          <a:xfrm>
            <a:off x="7047033" y="4124493"/>
            <a:ext cx="697627" cy="369332"/>
          </a:xfrm>
          <a:prstGeom prst="rect">
            <a:avLst/>
          </a:prstGeom>
          <a:noFill/>
        </p:spPr>
        <p:txBody>
          <a:bodyPr wrap="none" rtlCol="0">
            <a:spAutoFit/>
          </a:bodyPr>
          <a:lstStyle/>
          <a:p>
            <a:r>
              <a:rPr lang="en-US" altLang="zh-CN" dirty="0"/>
              <a:t>Why:</a:t>
            </a:r>
            <a:endParaRPr lang="zh-CN" altLang="en-US" dirty="0"/>
          </a:p>
        </p:txBody>
      </p:sp>
      <p:sp>
        <p:nvSpPr>
          <p:cNvPr id="19" name="文本框 18">
            <a:extLst>
              <a:ext uri="{FF2B5EF4-FFF2-40B4-BE49-F238E27FC236}">
                <a16:creationId xmlns:a16="http://schemas.microsoft.com/office/drawing/2014/main" id="{328AC6B6-C7B0-CD2B-CEE6-EB1EFDEC7CA7}"/>
              </a:ext>
            </a:extLst>
          </p:cNvPr>
          <p:cNvSpPr txBox="1"/>
          <p:nvPr/>
        </p:nvSpPr>
        <p:spPr>
          <a:xfrm>
            <a:off x="7277536" y="4863381"/>
            <a:ext cx="3369512" cy="923330"/>
          </a:xfrm>
          <a:prstGeom prst="rect">
            <a:avLst/>
          </a:prstGeom>
          <a:noFill/>
        </p:spPr>
        <p:txBody>
          <a:bodyPr wrap="none" rtlCol="0">
            <a:spAutoFit/>
          </a:bodyPr>
          <a:lstStyle/>
          <a:p>
            <a:r>
              <a:rPr lang="en-US" altLang="zh-CN" dirty="0"/>
              <a:t>Easy to find the relative position</a:t>
            </a:r>
          </a:p>
          <a:p>
            <a:r>
              <a:rPr lang="en-US" altLang="zh-CN" dirty="0"/>
              <a:t>The range of value is [-1,1]</a:t>
            </a:r>
          </a:p>
          <a:p>
            <a:r>
              <a:rPr lang="en-US" altLang="zh-CN" dirty="0"/>
              <a:t>Different position, different vector</a:t>
            </a:r>
            <a:endParaRPr lang="zh-CN" altLang="en-US" dirty="0"/>
          </a:p>
        </p:txBody>
      </p:sp>
    </p:spTree>
    <p:extLst>
      <p:ext uri="{BB962C8B-B14F-4D97-AF65-F5344CB8AC3E}">
        <p14:creationId xmlns:p14="http://schemas.microsoft.com/office/powerpoint/2010/main" val="426581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2D96D2B-2742-E2E2-3D9F-90EFFA624273}"/>
              </a:ext>
            </a:extLst>
          </p:cNvPr>
          <p:cNvPicPr>
            <a:picLocks noChangeAspect="1"/>
          </p:cNvPicPr>
          <p:nvPr/>
        </p:nvPicPr>
        <p:blipFill>
          <a:blip r:embed="rId3"/>
          <a:stretch>
            <a:fillRect/>
          </a:stretch>
        </p:blipFill>
        <p:spPr>
          <a:xfrm>
            <a:off x="5720355" y="1368113"/>
            <a:ext cx="5533556" cy="4010164"/>
          </a:xfrm>
          <a:prstGeom prst="rect">
            <a:avLst/>
          </a:prstGeom>
        </p:spPr>
      </p:pic>
      <p:sp>
        <p:nvSpPr>
          <p:cNvPr id="2" name="标题 1">
            <a:extLst>
              <a:ext uri="{FF2B5EF4-FFF2-40B4-BE49-F238E27FC236}">
                <a16:creationId xmlns:a16="http://schemas.microsoft.com/office/drawing/2014/main" id="{95BC0AD4-495A-ABCF-B1E5-E076CF47BF63}"/>
              </a:ext>
            </a:extLst>
          </p:cNvPr>
          <p:cNvSpPr>
            <a:spLocks noGrp="1"/>
          </p:cNvSpPr>
          <p:nvPr>
            <p:ph type="title"/>
          </p:nvPr>
        </p:nvSpPr>
        <p:spPr/>
        <p:txBody>
          <a:bodyPr/>
          <a:lstStyle/>
          <a:p>
            <a:r>
              <a:rPr lang="en-US" altLang="zh-CN" sz="2400" b="1" dirty="0">
                <a:solidFill>
                  <a:schemeClr val="accent1"/>
                </a:solidFill>
                <a:latin typeface="+mj-lt"/>
                <a:ea typeface="微软雅黑" panose="020B0503020204020204" pitchFamily="34" charset="-122"/>
                <a:sym typeface="微软雅黑" panose="020B0503020204020204" pitchFamily="34" charset="-122"/>
              </a:rPr>
              <a:t>Scaled Dot-Product Attention</a:t>
            </a:r>
            <a:endParaRPr lang="zh-CN" altLang="en-US" dirty="0"/>
          </a:p>
        </p:txBody>
      </p:sp>
      <p:pic>
        <p:nvPicPr>
          <p:cNvPr id="4" name="图片 3">
            <a:extLst>
              <a:ext uri="{FF2B5EF4-FFF2-40B4-BE49-F238E27FC236}">
                <a16:creationId xmlns:a16="http://schemas.microsoft.com/office/drawing/2014/main" id="{DF7693C8-7BA4-D5CA-A9F7-4857B451F7C0}"/>
              </a:ext>
            </a:extLst>
          </p:cNvPr>
          <p:cNvPicPr>
            <a:picLocks noChangeAspect="1"/>
          </p:cNvPicPr>
          <p:nvPr/>
        </p:nvPicPr>
        <p:blipFill>
          <a:blip r:embed="rId4"/>
          <a:srcRect l="1" t="4507" r="9012"/>
          <a:stretch/>
        </p:blipFill>
        <p:spPr>
          <a:xfrm>
            <a:off x="697006" y="1708483"/>
            <a:ext cx="3191469" cy="403057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EAD46B0-FE3F-0FE5-1668-5C522CFFAE43}"/>
                  </a:ext>
                </a:extLst>
              </p:cNvPr>
              <p:cNvSpPr txBox="1"/>
              <p:nvPr/>
            </p:nvSpPr>
            <p:spPr>
              <a:xfrm>
                <a:off x="4283242" y="701092"/>
                <a:ext cx="6308202" cy="369332"/>
              </a:xfrm>
              <a:prstGeom prst="rect">
                <a:avLst/>
              </a:prstGeom>
              <a:noFill/>
            </p:spPr>
            <p:txBody>
              <a:bodyPr wrap="none" rtlCol="0">
                <a:spAutoFit/>
              </a:bodyPr>
              <a:lstStyle/>
              <a:p>
                <a:r>
                  <a:rPr lang="en-US" altLang="zh-CN" dirty="0"/>
                  <a:t>Q: For example: Any adjectives in front of me? dimension is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𝑑</m:t>
                        </m:r>
                      </m:e>
                      <m:sub>
                        <m:r>
                          <a:rPr lang="en-US" altLang="zh-CN" i="1" dirty="0" smtClean="0">
                            <a:latin typeface="Cambria Math" panose="02040503050406030204" pitchFamily="18" charset="0"/>
                          </a:rPr>
                          <m:t>𝑘</m:t>
                        </m:r>
                      </m:sub>
                    </m:sSub>
                  </m:oMath>
                </a14:m>
                <a:endParaRPr lang="zh-CN" altLang="en-US" dirty="0"/>
              </a:p>
            </p:txBody>
          </p:sp>
        </mc:Choice>
        <mc:Fallback xmlns="">
          <p:sp>
            <p:nvSpPr>
              <p:cNvPr id="5" name="文本框 4">
                <a:extLst>
                  <a:ext uri="{FF2B5EF4-FFF2-40B4-BE49-F238E27FC236}">
                    <a16:creationId xmlns:a16="http://schemas.microsoft.com/office/drawing/2014/main" id="{3EAD46B0-FE3F-0FE5-1668-5C522CFFAE43}"/>
                  </a:ext>
                </a:extLst>
              </p:cNvPr>
              <p:cNvSpPr txBox="1">
                <a:spLocks noRot="1" noChangeAspect="1" noMove="1" noResize="1" noEditPoints="1" noAdjustHandles="1" noChangeArrowheads="1" noChangeShapeType="1" noTextEdit="1"/>
              </p:cNvSpPr>
              <p:nvPr/>
            </p:nvSpPr>
            <p:spPr>
              <a:xfrm>
                <a:off x="4283242" y="701092"/>
                <a:ext cx="6308202" cy="369332"/>
              </a:xfrm>
              <a:prstGeom prst="rect">
                <a:avLst/>
              </a:prstGeom>
              <a:blipFill>
                <a:blip r:embed="rId5"/>
                <a:stretch>
                  <a:fillRect l="-870"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803513A-27F2-E378-F924-725882410FA4}"/>
                  </a:ext>
                </a:extLst>
              </p:cNvPr>
              <p:cNvSpPr txBox="1"/>
              <p:nvPr/>
            </p:nvSpPr>
            <p:spPr>
              <a:xfrm>
                <a:off x="4283242" y="1034331"/>
                <a:ext cx="5904245" cy="369332"/>
              </a:xfrm>
              <a:prstGeom prst="rect">
                <a:avLst/>
              </a:prstGeom>
              <a:noFill/>
            </p:spPr>
            <p:txBody>
              <a:bodyPr wrap="none" rtlCol="0">
                <a:spAutoFit/>
              </a:bodyPr>
              <a:lstStyle/>
              <a:p>
                <a:r>
                  <a:rPr lang="en-US" altLang="zh-CN" dirty="0"/>
                  <a:t>K: For example: I’m an adjective, I am there. dimension is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𝑑</m:t>
                        </m:r>
                      </m:e>
                      <m:sub>
                        <m:r>
                          <a:rPr lang="en-US" altLang="zh-CN" i="1" dirty="0" smtClean="0">
                            <a:latin typeface="Cambria Math" panose="02040503050406030204" pitchFamily="18" charset="0"/>
                          </a:rPr>
                          <m:t>𝑘</m:t>
                        </m:r>
                      </m:sub>
                    </m:sSub>
                  </m:oMath>
                </a14:m>
                <a:endParaRPr lang="zh-CN" altLang="en-US" dirty="0"/>
              </a:p>
            </p:txBody>
          </p:sp>
        </mc:Choice>
        <mc:Fallback xmlns="">
          <p:sp>
            <p:nvSpPr>
              <p:cNvPr id="6" name="文本框 5">
                <a:extLst>
                  <a:ext uri="{FF2B5EF4-FFF2-40B4-BE49-F238E27FC236}">
                    <a16:creationId xmlns:a16="http://schemas.microsoft.com/office/drawing/2014/main" id="{5803513A-27F2-E378-F924-725882410FA4}"/>
                  </a:ext>
                </a:extLst>
              </p:cNvPr>
              <p:cNvSpPr txBox="1">
                <a:spLocks noRot="1" noChangeAspect="1" noMove="1" noResize="1" noEditPoints="1" noAdjustHandles="1" noChangeArrowheads="1" noChangeShapeType="1" noTextEdit="1"/>
              </p:cNvSpPr>
              <p:nvPr/>
            </p:nvSpPr>
            <p:spPr>
              <a:xfrm>
                <a:off x="4283242" y="1034331"/>
                <a:ext cx="5904245" cy="369332"/>
              </a:xfrm>
              <a:prstGeom prst="rect">
                <a:avLst/>
              </a:prstGeom>
              <a:blipFill>
                <a:blip r:embed="rId6"/>
                <a:stretch>
                  <a:fillRect l="-930" t="-10000" b="-26667"/>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E797CCAC-3F3B-82A6-E92C-4871D0A1F59B}"/>
              </a:ext>
            </a:extLst>
          </p:cNvPr>
          <p:cNvPicPr>
            <a:picLocks noChangeAspect="1"/>
          </p:cNvPicPr>
          <p:nvPr/>
        </p:nvPicPr>
        <p:blipFill>
          <a:blip r:embed="rId7"/>
          <a:stretch>
            <a:fillRect/>
          </a:stretch>
        </p:blipFill>
        <p:spPr>
          <a:xfrm>
            <a:off x="4283242" y="1460174"/>
            <a:ext cx="6136105" cy="4030580"/>
          </a:xfrm>
          <a:prstGeom prst="rect">
            <a:avLst/>
          </a:prstGeom>
        </p:spPr>
      </p:pic>
      <p:sp>
        <p:nvSpPr>
          <p:cNvPr id="11" name="文本框 10">
            <a:extLst>
              <a:ext uri="{FF2B5EF4-FFF2-40B4-BE49-F238E27FC236}">
                <a16:creationId xmlns:a16="http://schemas.microsoft.com/office/drawing/2014/main" id="{A0979BC1-7115-466F-C2D0-6A11FF37E7F6}"/>
              </a:ext>
            </a:extLst>
          </p:cNvPr>
          <p:cNvSpPr txBox="1"/>
          <p:nvPr/>
        </p:nvSpPr>
        <p:spPr>
          <a:xfrm>
            <a:off x="4283242" y="6148504"/>
            <a:ext cx="6821098" cy="369332"/>
          </a:xfrm>
          <a:prstGeom prst="rect">
            <a:avLst/>
          </a:prstGeom>
          <a:noFill/>
        </p:spPr>
        <p:txBody>
          <a:bodyPr wrap="none" rtlCol="0">
            <a:spAutoFit/>
          </a:bodyPr>
          <a:lstStyle/>
          <a:p>
            <a:r>
              <a:rPr lang="en-US" altLang="zh-CN" dirty="0" err="1"/>
              <a:t>Softmax</a:t>
            </a:r>
            <a:r>
              <a:rPr lang="en-US" altLang="zh-CN" dirty="0"/>
              <a:t>: normalize the range to [0,1], and sum is 1, liking a probability</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C37BDE0-93B1-23B3-F1B2-178FE9733939}"/>
                  </a:ext>
                </a:extLst>
              </p:cNvPr>
              <p:cNvSpPr txBox="1"/>
              <p:nvPr/>
            </p:nvSpPr>
            <p:spPr>
              <a:xfrm>
                <a:off x="4283242" y="5454337"/>
                <a:ext cx="5224572" cy="369332"/>
              </a:xfrm>
              <a:prstGeom prst="rect">
                <a:avLst/>
              </a:prstGeom>
              <a:noFill/>
            </p:spPr>
            <p:txBody>
              <a:bodyPr wrap="none" rtlCol="0">
                <a:spAutoFit/>
              </a:bodyPr>
              <a:lstStyle/>
              <a:p>
                <a:r>
                  <a:rPr lang="en-US" altLang="zh-CN" dirty="0"/>
                  <a:t>Scale: For gradient of </a:t>
                </a:r>
                <a:r>
                  <a:rPr lang="en-US" altLang="zh-CN" dirty="0" err="1"/>
                  <a:t>softmax</a:t>
                </a:r>
                <a:r>
                  <a:rPr lang="en-US" altLang="zh-CN" dirty="0"/>
                  <a:t>, to divide the sqrt of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𝑑</m:t>
                        </m:r>
                      </m:e>
                      <m:sub>
                        <m:r>
                          <a:rPr lang="en-US" altLang="zh-CN" i="1" dirty="0" smtClean="0">
                            <a:latin typeface="Cambria Math" panose="02040503050406030204" pitchFamily="18" charset="0"/>
                          </a:rPr>
                          <m:t>𝑘</m:t>
                        </m:r>
                      </m:sub>
                    </m:sSub>
                  </m:oMath>
                </a14:m>
                <a:endParaRPr lang="zh-CN" altLang="en-US" dirty="0"/>
              </a:p>
            </p:txBody>
          </p:sp>
        </mc:Choice>
        <mc:Fallback xmlns="">
          <p:sp>
            <p:nvSpPr>
              <p:cNvPr id="14" name="文本框 13">
                <a:extLst>
                  <a:ext uri="{FF2B5EF4-FFF2-40B4-BE49-F238E27FC236}">
                    <a16:creationId xmlns:a16="http://schemas.microsoft.com/office/drawing/2014/main" id="{5C37BDE0-93B1-23B3-F1B2-178FE9733939}"/>
                  </a:ext>
                </a:extLst>
              </p:cNvPr>
              <p:cNvSpPr txBox="1">
                <a:spLocks noRot="1" noChangeAspect="1" noMove="1" noResize="1" noEditPoints="1" noAdjustHandles="1" noChangeArrowheads="1" noChangeShapeType="1" noTextEdit="1"/>
              </p:cNvSpPr>
              <p:nvPr/>
            </p:nvSpPr>
            <p:spPr>
              <a:xfrm>
                <a:off x="4283242" y="5454337"/>
                <a:ext cx="5224572" cy="369332"/>
              </a:xfrm>
              <a:prstGeom prst="rect">
                <a:avLst/>
              </a:prstGeom>
              <a:blipFill>
                <a:blip r:embed="rId8"/>
                <a:stretch>
                  <a:fillRect l="-1050" t="-10000" b="-26667"/>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173C55DD-4E68-DDEC-92CE-2596EA24ED97}"/>
              </a:ext>
            </a:extLst>
          </p:cNvPr>
          <p:cNvSpPr txBox="1"/>
          <p:nvPr/>
        </p:nvSpPr>
        <p:spPr>
          <a:xfrm>
            <a:off x="4283242" y="5779172"/>
            <a:ext cx="7248331" cy="369332"/>
          </a:xfrm>
          <a:prstGeom prst="rect">
            <a:avLst/>
          </a:prstGeom>
          <a:noFill/>
        </p:spPr>
        <p:txBody>
          <a:bodyPr wrap="none" rtlCol="0">
            <a:spAutoFit/>
          </a:bodyPr>
          <a:lstStyle/>
          <a:p>
            <a:r>
              <a:rPr lang="en-US" altLang="zh-CN" dirty="0"/>
              <a:t>Mask: Not learn</a:t>
            </a:r>
            <a:r>
              <a:rPr lang="zh-CN" altLang="en-US" dirty="0"/>
              <a:t> </a:t>
            </a:r>
            <a:r>
              <a:rPr lang="en-US" altLang="zh-CN" dirty="0"/>
              <a:t>from</a:t>
            </a:r>
            <a:r>
              <a:rPr lang="zh-CN" altLang="en-US" dirty="0"/>
              <a:t> </a:t>
            </a:r>
            <a:r>
              <a:rPr lang="en-US" altLang="zh-CN" dirty="0"/>
              <a:t>answer-&gt; setting to -</a:t>
            </a:r>
            <a:r>
              <a:rPr lang="zh-CN" altLang="en-US" dirty="0"/>
              <a:t>∞</a:t>
            </a:r>
            <a:r>
              <a:rPr lang="en-US" altLang="zh-CN" dirty="0"/>
              <a:t>; Improve computing efficiency </a:t>
            </a:r>
          </a:p>
        </p:txBody>
      </p:sp>
    </p:spTree>
    <p:extLst>
      <p:ext uri="{BB962C8B-B14F-4D97-AF65-F5344CB8AC3E}">
        <p14:creationId xmlns:p14="http://schemas.microsoft.com/office/powerpoint/2010/main" val="27295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485F5-4540-1BE3-03A9-F0937B7F834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CD1423-D6A8-0AA1-D9BD-562307336386}"/>
              </a:ext>
            </a:extLst>
          </p:cNvPr>
          <p:cNvSpPr>
            <a:spLocks noGrp="1"/>
          </p:cNvSpPr>
          <p:nvPr>
            <p:ph type="title"/>
          </p:nvPr>
        </p:nvSpPr>
        <p:spPr/>
        <p:txBody>
          <a:bodyPr/>
          <a:lstStyle/>
          <a:p>
            <a:r>
              <a:rPr lang="en-US" altLang="zh-CN" sz="2400" b="1" dirty="0">
                <a:solidFill>
                  <a:schemeClr val="accent1"/>
                </a:solidFill>
                <a:latin typeface="+mj-lt"/>
                <a:ea typeface="微软雅黑" panose="020B0503020204020204" pitchFamily="34" charset="-122"/>
                <a:sym typeface="微软雅黑" panose="020B0503020204020204" pitchFamily="34" charset="-122"/>
              </a:rPr>
              <a:t>Scaled Dot-Product Attention</a:t>
            </a:r>
            <a:endParaRPr lang="zh-CN" altLang="en-US" dirty="0"/>
          </a:p>
        </p:txBody>
      </p:sp>
      <p:pic>
        <p:nvPicPr>
          <p:cNvPr id="7" name="图片 6">
            <a:extLst>
              <a:ext uri="{FF2B5EF4-FFF2-40B4-BE49-F238E27FC236}">
                <a16:creationId xmlns:a16="http://schemas.microsoft.com/office/drawing/2014/main" id="{ADD49025-7E4F-6D63-33F8-DD007C9FB7F9}"/>
              </a:ext>
            </a:extLst>
          </p:cNvPr>
          <p:cNvPicPr>
            <a:picLocks noChangeAspect="1"/>
          </p:cNvPicPr>
          <p:nvPr/>
        </p:nvPicPr>
        <p:blipFill>
          <a:blip r:embed="rId3"/>
          <a:stretch>
            <a:fillRect/>
          </a:stretch>
        </p:blipFill>
        <p:spPr>
          <a:xfrm>
            <a:off x="1036419" y="1251284"/>
            <a:ext cx="3934930" cy="1913021"/>
          </a:xfrm>
          <a:prstGeom prst="rect">
            <a:avLst/>
          </a:prstGeom>
        </p:spPr>
      </p:pic>
      <p:pic>
        <p:nvPicPr>
          <p:cNvPr id="9" name="图片 8">
            <a:extLst>
              <a:ext uri="{FF2B5EF4-FFF2-40B4-BE49-F238E27FC236}">
                <a16:creationId xmlns:a16="http://schemas.microsoft.com/office/drawing/2014/main" id="{F0FDA9AE-CCB9-B9BB-5376-19B5A492AB45}"/>
              </a:ext>
            </a:extLst>
          </p:cNvPr>
          <p:cNvPicPr>
            <a:picLocks noChangeAspect="1"/>
          </p:cNvPicPr>
          <p:nvPr/>
        </p:nvPicPr>
        <p:blipFill>
          <a:blip r:embed="rId4"/>
          <a:stretch>
            <a:fillRect/>
          </a:stretch>
        </p:blipFill>
        <p:spPr>
          <a:xfrm>
            <a:off x="1036419" y="3228974"/>
            <a:ext cx="3330058" cy="2630337"/>
          </a:xfrm>
          <a:prstGeom prst="rect">
            <a:avLst/>
          </a:prstGeom>
        </p:spPr>
      </p:pic>
      <p:sp>
        <p:nvSpPr>
          <p:cNvPr id="12" name="文本框 11">
            <a:extLst>
              <a:ext uri="{FF2B5EF4-FFF2-40B4-BE49-F238E27FC236}">
                <a16:creationId xmlns:a16="http://schemas.microsoft.com/office/drawing/2014/main" id="{C827A805-DF0F-F588-DEA0-A57A4456270F}"/>
              </a:ext>
            </a:extLst>
          </p:cNvPr>
          <p:cNvSpPr txBox="1"/>
          <p:nvPr/>
        </p:nvSpPr>
        <p:spPr>
          <a:xfrm>
            <a:off x="1036418" y="5923980"/>
            <a:ext cx="3330057" cy="646331"/>
          </a:xfrm>
          <a:prstGeom prst="rect">
            <a:avLst/>
          </a:prstGeom>
          <a:noFill/>
        </p:spPr>
        <p:txBody>
          <a:bodyPr wrap="square" rtlCol="0">
            <a:spAutoFit/>
          </a:bodyPr>
          <a:lstStyle/>
          <a:p>
            <a:r>
              <a:rPr lang="en-US" altLang="zh-CN" dirty="0"/>
              <a:t>Just to expand the next column when generate a token</a:t>
            </a:r>
            <a:endParaRPr lang="zh-CN" altLang="en-US" dirty="0"/>
          </a:p>
        </p:txBody>
      </p:sp>
      <p:pic>
        <p:nvPicPr>
          <p:cNvPr id="20" name="图片 19">
            <a:extLst>
              <a:ext uri="{FF2B5EF4-FFF2-40B4-BE49-F238E27FC236}">
                <a16:creationId xmlns:a16="http://schemas.microsoft.com/office/drawing/2014/main" id="{9FDC3A58-D435-488A-349A-67E72C2A6CD3}"/>
              </a:ext>
            </a:extLst>
          </p:cNvPr>
          <p:cNvPicPr>
            <a:picLocks noChangeAspect="1"/>
          </p:cNvPicPr>
          <p:nvPr/>
        </p:nvPicPr>
        <p:blipFill>
          <a:blip r:embed="rId5"/>
          <a:stretch>
            <a:fillRect/>
          </a:stretch>
        </p:blipFill>
        <p:spPr>
          <a:xfrm>
            <a:off x="5348366" y="1251285"/>
            <a:ext cx="5455992" cy="3065458"/>
          </a:xfrm>
          <a:prstGeom prst="rect">
            <a:avLst/>
          </a:prstGeom>
        </p:spPr>
      </p:pic>
      <p:sp>
        <p:nvSpPr>
          <p:cNvPr id="21" name="文本框 20">
            <a:extLst>
              <a:ext uri="{FF2B5EF4-FFF2-40B4-BE49-F238E27FC236}">
                <a16:creationId xmlns:a16="http://schemas.microsoft.com/office/drawing/2014/main" id="{506FDE5B-0313-9F7F-EA60-8D5F119CC803}"/>
              </a:ext>
            </a:extLst>
          </p:cNvPr>
          <p:cNvSpPr txBox="1"/>
          <p:nvPr/>
        </p:nvSpPr>
        <p:spPr>
          <a:xfrm>
            <a:off x="5237230" y="4316743"/>
            <a:ext cx="6394123" cy="369332"/>
          </a:xfrm>
          <a:prstGeom prst="rect">
            <a:avLst/>
          </a:prstGeom>
          <a:noFill/>
        </p:spPr>
        <p:txBody>
          <a:bodyPr wrap="none" rtlCol="0">
            <a:spAutoFit/>
          </a:bodyPr>
          <a:lstStyle/>
          <a:p>
            <a:r>
              <a:rPr lang="en-US" altLang="zh-CN" dirty="0"/>
              <a:t>V: For example: Transform the significance of vector as a adjective</a:t>
            </a:r>
            <a:endParaRPr lang="zh-CN" altLang="en-US" dirty="0"/>
          </a:p>
        </p:txBody>
      </p:sp>
      <p:pic>
        <p:nvPicPr>
          <p:cNvPr id="23" name="图片 22">
            <a:extLst>
              <a:ext uri="{FF2B5EF4-FFF2-40B4-BE49-F238E27FC236}">
                <a16:creationId xmlns:a16="http://schemas.microsoft.com/office/drawing/2014/main" id="{BEB9F82E-7D91-68F9-E80B-C0EA95CD3CA6}"/>
              </a:ext>
            </a:extLst>
          </p:cNvPr>
          <p:cNvPicPr>
            <a:picLocks noChangeAspect="1"/>
          </p:cNvPicPr>
          <p:nvPr/>
        </p:nvPicPr>
        <p:blipFill>
          <a:blip r:embed="rId6"/>
          <a:stretch>
            <a:fillRect/>
          </a:stretch>
        </p:blipFill>
        <p:spPr>
          <a:xfrm>
            <a:off x="5348366" y="4772614"/>
            <a:ext cx="2854176" cy="1668202"/>
          </a:xfrm>
          <a:prstGeom prst="rect">
            <a:avLst/>
          </a:prstGeom>
        </p:spPr>
      </p:pic>
      <p:sp>
        <p:nvSpPr>
          <p:cNvPr id="24" name="文本框 23">
            <a:extLst>
              <a:ext uri="{FF2B5EF4-FFF2-40B4-BE49-F238E27FC236}">
                <a16:creationId xmlns:a16="http://schemas.microsoft.com/office/drawing/2014/main" id="{9896114C-4DEB-BD42-58F2-B835FDE3719D}"/>
              </a:ext>
            </a:extLst>
          </p:cNvPr>
          <p:cNvSpPr txBox="1"/>
          <p:nvPr/>
        </p:nvSpPr>
        <p:spPr>
          <a:xfrm>
            <a:off x="8289265" y="5006550"/>
            <a:ext cx="3008387" cy="1200329"/>
          </a:xfrm>
          <a:prstGeom prst="rect">
            <a:avLst/>
          </a:prstGeom>
          <a:noFill/>
        </p:spPr>
        <p:txBody>
          <a:bodyPr wrap="square" rtlCol="0">
            <a:spAutoFit/>
          </a:bodyPr>
          <a:lstStyle/>
          <a:p>
            <a:r>
              <a:rPr lang="en-US" altLang="zh-CN" dirty="0"/>
              <a:t>low rank transformation: </a:t>
            </a:r>
          </a:p>
          <a:p>
            <a:r>
              <a:rPr lang="en-US" altLang="zh-CN" dirty="0"/>
              <a:t>Value down matrix</a:t>
            </a:r>
          </a:p>
          <a:p>
            <a:r>
              <a:rPr lang="en-US" altLang="zh-CN" dirty="0"/>
              <a:t>And</a:t>
            </a:r>
          </a:p>
          <a:p>
            <a:r>
              <a:rPr lang="en-US" altLang="zh-CN" dirty="0"/>
              <a:t>Value up matrix</a:t>
            </a:r>
            <a:endParaRPr lang="zh-CN" altLang="en-US" dirty="0"/>
          </a:p>
        </p:txBody>
      </p:sp>
    </p:spTree>
    <p:extLst>
      <p:ext uri="{BB962C8B-B14F-4D97-AF65-F5344CB8AC3E}">
        <p14:creationId xmlns:p14="http://schemas.microsoft.com/office/powerpoint/2010/main" val="69635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6DA11-382B-A209-33F1-7B8B213E5A1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1FB386-CD02-2E3A-D01E-174779A8E075}"/>
              </a:ext>
            </a:extLst>
          </p:cNvPr>
          <p:cNvSpPr>
            <a:spLocks noGrp="1"/>
          </p:cNvSpPr>
          <p:nvPr>
            <p:ph type="title"/>
          </p:nvPr>
        </p:nvSpPr>
        <p:spPr/>
        <p:txBody>
          <a:bodyPr/>
          <a:lstStyle/>
          <a:p>
            <a:r>
              <a:rPr lang="en-US" altLang="zh-CN" sz="2400" b="1" dirty="0">
                <a:solidFill>
                  <a:schemeClr val="accent1"/>
                </a:solidFill>
                <a:latin typeface="+mj-lt"/>
                <a:ea typeface="微软雅黑" panose="020B0503020204020204" pitchFamily="34" charset="-122"/>
                <a:sym typeface="微软雅黑" panose="020B0503020204020204" pitchFamily="34" charset="-122"/>
              </a:rPr>
              <a:t>Multi-Head Attention</a:t>
            </a:r>
            <a:endParaRPr lang="zh-CN" altLang="en-US" dirty="0"/>
          </a:p>
        </p:txBody>
      </p:sp>
      <p:pic>
        <p:nvPicPr>
          <p:cNvPr id="4" name="图片 3">
            <a:extLst>
              <a:ext uri="{FF2B5EF4-FFF2-40B4-BE49-F238E27FC236}">
                <a16:creationId xmlns:a16="http://schemas.microsoft.com/office/drawing/2014/main" id="{2CC8863E-2316-4D40-3C3E-5DE4FD63CA6A}"/>
              </a:ext>
            </a:extLst>
          </p:cNvPr>
          <p:cNvPicPr>
            <a:picLocks noChangeAspect="1"/>
          </p:cNvPicPr>
          <p:nvPr/>
        </p:nvPicPr>
        <p:blipFill>
          <a:blip r:embed="rId3"/>
          <a:stretch>
            <a:fillRect/>
          </a:stretch>
        </p:blipFill>
        <p:spPr>
          <a:xfrm>
            <a:off x="148281" y="1951780"/>
            <a:ext cx="5745892" cy="3465718"/>
          </a:xfrm>
          <a:prstGeom prst="rect">
            <a:avLst/>
          </a:prstGeom>
        </p:spPr>
      </p:pic>
      <p:pic>
        <p:nvPicPr>
          <p:cNvPr id="10" name="图片 9">
            <a:extLst>
              <a:ext uri="{FF2B5EF4-FFF2-40B4-BE49-F238E27FC236}">
                <a16:creationId xmlns:a16="http://schemas.microsoft.com/office/drawing/2014/main" id="{42CBF2D5-899A-7985-7272-99A49799656C}"/>
              </a:ext>
            </a:extLst>
          </p:cNvPr>
          <p:cNvPicPr>
            <a:picLocks noChangeAspect="1"/>
          </p:cNvPicPr>
          <p:nvPr/>
        </p:nvPicPr>
        <p:blipFill>
          <a:blip r:embed="rId4"/>
          <a:stretch>
            <a:fillRect/>
          </a:stretch>
        </p:blipFill>
        <p:spPr>
          <a:xfrm>
            <a:off x="6278321" y="1951780"/>
            <a:ext cx="5765398" cy="3465717"/>
          </a:xfrm>
          <a:prstGeom prst="rect">
            <a:avLst/>
          </a:prstGeom>
        </p:spPr>
      </p:pic>
      <p:sp>
        <p:nvSpPr>
          <p:cNvPr id="11" name="文本框 10">
            <a:extLst>
              <a:ext uri="{FF2B5EF4-FFF2-40B4-BE49-F238E27FC236}">
                <a16:creationId xmlns:a16="http://schemas.microsoft.com/office/drawing/2014/main" id="{B2686483-29BD-48D9-69C2-4C13EB991852}"/>
              </a:ext>
            </a:extLst>
          </p:cNvPr>
          <p:cNvSpPr txBox="1"/>
          <p:nvPr/>
        </p:nvSpPr>
        <p:spPr>
          <a:xfrm>
            <a:off x="1902940" y="5417497"/>
            <a:ext cx="2236574" cy="369332"/>
          </a:xfrm>
          <a:prstGeom prst="rect">
            <a:avLst/>
          </a:prstGeom>
          <a:noFill/>
        </p:spPr>
        <p:txBody>
          <a:bodyPr wrap="none" rtlCol="0">
            <a:spAutoFit/>
          </a:bodyPr>
          <a:lstStyle/>
          <a:p>
            <a:r>
              <a:rPr lang="en-US" altLang="zh-CN" dirty="0"/>
              <a:t>Multi-Head Attention</a:t>
            </a:r>
            <a:endParaRPr lang="zh-CN" altLang="en-US" dirty="0"/>
          </a:p>
        </p:txBody>
      </p:sp>
      <p:sp>
        <p:nvSpPr>
          <p:cNvPr id="13" name="文本框 12">
            <a:extLst>
              <a:ext uri="{FF2B5EF4-FFF2-40B4-BE49-F238E27FC236}">
                <a16:creationId xmlns:a16="http://schemas.microsoft.com/office/drawing/2014/main" id="{20AA1AE5-28EF-A34A-36B2-6DDD3C298C1F}"/>
              </a:ext>
            </a:extLst>
          </p:cNvPr>
          <p:cNvSpPr txBox="1"/>
          <p:nvPr/>
        </p:nvSpPr>
        <p:spPr>
          <a:xfrm>
            <a:off x="7702896" y="5417497"/>
            <a:ext cx="2916248" cy="369332"/>
          </a:xfrm>
          <a:prstGeom prst="rect">
            <a:avLst/>
          </a:prstGeom>
          <a:noFill/>
        </p:spPr>
        <p:txBody>
          <a:bodyPr wrap="none" rtlCol="0">
            <a:spAutoFit/>
          </a:bodyPr>
          <a:lstStyle/>
          <a:p>
            <a:r>
              <a:rPr lang="en-US" altLang="zh-CN" dirty="0"/>
              <a:t>Value map and Output matrix</a:t>
            </a:r>
            <a:endParaRPr lang="zh-CN" altLang="en-US" dirty="0"/>
          </a:p>
        </p:txBody>
      </p:sp>
    </p:spTree>
    <p:extLst>
      <p:ext uri="{BB962C8B-B14F-4D97-AF65-F5344CB8AC3E}">
        <p14:creationId xmlns:p14="http://schemas.microsoft.com/office/powerpoint/2010/main" val="229285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AA700-B5A1-3C59-A916-1CCF117D12C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DCE3E0A-A575-F18E-8909-C1FBBBF6F321}"/>
              </a:ext>
            </a:extLst>
          </p:cNvPr>
          <p:cNvSpPr>
            <a:spLocks noGrp="1"/>
          </p:cNvSpPr>
          <p:nvPr>
            <p:ph type="title"/>
          </p:nvPr>
        </p:nvSpPr>
        <p:spPr/>
        <p:txBody>
          <a:bodyPr/>
          <a:lstStyle/>
          <a:p>
            <a:r>
              <a:rPr lang="en-US" altLang="zh-CN" sz="2400" b="1" dirty="0">
                <a:solidFill>
                  <a:schemeClr val="accent1"/>
                </a:solidFill>
                <a:latin typeface="+mj-lt"/>
                <a:ea typeface="微软雅黑" panose="020B0503020204020204" pitchFamily="34" charset="-122"/>
                <a:sym typeface="微软雅黑" panose="020B0503020204020204" pitchFamily="34" charset="-122"/>
              </a:rPr>
              <a:t>Multi-Head Attention</a:t>
            </a:r>
            <a:endParaRPr lang="zh-CN" altLang="en-US" dirty="0"/>
          </a:p>
        </p:txBody>
      </p:sp>
      <p:pic>
        <p:nvPicPr>
          <p:cNvPr id="7" name="图片 6">
            <a:extLst>
              <a:ext uri="{FF2B5EF4-FFF2-40B4-BE49-F238E27FC236}">
                <a16:creationId xmlns:a16="http://schemas.microsoft.com/office/drawing/2014/main" id="{11F2D49F-81AF-0983-411D-06BAD8BDF987}"/>
              </a:ext>
            </a:extLst>
          </p:cNvPr>
          <p:cNvPicPr>
            <a:picLocks noChangeAspect="1"/>
          </p:cNvPicPr>
          <p:nvPr/>
        </p:nvPicPr>
        <p:blipFill>
          <a:blip r:embed="rId3"/>
          <a:stretch>
            <a:fillRect/>
          </a:stretch>
        </p:blipFill>
        <p:spPr>
          <a:xfrm>
            <a:off x="634095" y="1231891"/>
            <a:ext cx="10923809" cy="4942857"/>
          </a:xfrm>
          <a:prstGeom prst="rect">
            <a:avLst/>
          </a:prstGeom>
        </p:spPr>
      </p:pic>
    </p:spTree>
    <p:extLst>
      <p:ext uri="{BB962C8B-B14F-4D97-AF65-F5344CB8AC3E}">
        <p14:creationId xmlns:p14="http://schemas.microsoft.com/office/powerpoint/2010/main" val="2676118170"/>
      </p:ext>
    </p:extLst>
  </p:cSld>
  <p:clrMapOvr>
    <a:masterClrMapping/>
  </p:clrMapOvr>
</p:sld>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68246D"/>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imes_雅黑">
      <a:majorFont>
        <a:latin typeface="Times New Roman"/>
        <a:ea typeface="微软雅黑"/>
        <a:cs typeface=""/>
      </a:majorFont>
      <a:minorFont>
        <a:latin typeface="Times New Roman"/>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6569</TotalTime>
  <Words>2267</Words>
  <Application>Microsoft Office PowerPoint</Application>
  <PresentationFormat>宽屏</PresentationFormat>
  <Paragraphs>126</Paragraphs>
  <Slides>12</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微软雅黑</vt:lpstr>
      <vt:lpstr>等线</vt:lpstr>
      <vt:lpstr>Arial</vt:lpstr>
      <vt:lpstr>Cambria Math</vt:lpstr>
      <vt:lpstr>Times New Roman</vt:lpstr>
      <vt:lpstr>Office Theme</vt:lpstr>
      <vt:lpstr>PowerPoint 演示文稿</vt:lpstr>
      <vt:lpstr>PowerPoint 演示文稿</vt:lpstr>
      <vt:lpstr>Total Architecture</vt:lpstr>
      <vt:lpstr>Input&amp;Output Embedding</vt:lpstr>
      <vt:lpstr>Positional Encoding</vt:lpstr>
      <vt:lpstr>Scaled Dot-Product Attention</vt:lpstr>
      <vt:lpstr>Scaled Dot-Product Attention</vt:lpstr>
      <vt:lpstr>Multi-Head Attention</vt:lpstr>
      <vt:lpstr>Multi-Head Attention</vt:lpstr>
      <vt:lpstr>MLP Multilayer Perception</vt:lpstr>
      <vt:lpstr>MLP Multilayer Perception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祯帅 尹</cp:lastModifiedBy>
  <cp:revision>118</cp:revision>
  <dcterms:created xsi:type="dcterms:W3CDTF">2019-06-09T06:58:57Z</dcterms:created>
  <dcterms:modified xsi:type="dcterms:W3CDTF">2024-11-12T12:11:46Z</dcterms:modified>
</cp:coreProperties>
</file>